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Default Extension="jpeg" ContentType="image/jpeg"/>
  <Override PartName="/ppt/slideLayouts/slideLayout3.xml" ContentType="application/vnd.openxmlformats-officedocument.presentationml.slideLayout+xml"/>
  <Default Extension="emf" ContentType="image/x-emf"/>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0" r:id="rId1"/>
  </p:sldMasterIdLst>
  <p:notesMasterIdLst>
    <p:notesMasterId r:id="rId36"/>
  </p:notesMasterIdLst>
  <p:handoutMasterIdLst>
    <p:handoutMasterId r:id="rId37"/>
  </p:handoutMasterIdLst>
  <p:sldIdLst>
    <p:sldId id="256" r:id="rId2"/>
    <p:sldId id="257" r:id="rId3"/>
    <p:sldId id="258" r:id="rId4"/>
    <p:sldId id="259" r:id="rId5"/>
    <p:sldId id="260" r:id="rId6"/>
    <p:sldId id="261" r:id="rId7"/>
    <p:sldId id="262" r:id="rId8"/>
    <p:sldId id="264" r:id="rId9"/>
    <p:sldId id="263" r:id="rId10"/>
    <p:sldId id="265" r:id="rId11"/>
    <p:sldId id="266" r:id="rId12"/>
    <p:sldId id="267" r:id="rId13"/>
    <p:sldId id="268" r:id="rId14"/>
    <p:sldId id="269" r:id="rId15"/>
    <p:sldId id="270" r:id="rId16"/>
    <p:sldId id="271" r:id="rId17"/>
    <p:sldId id="272" r:id="rId18"/>
    <p:sldId id="273" r:id="rId19"/>
    <p:sldId id="274" r:id="rId20"/>
    <p:sldId id="275" r:id="rId21"/>
    <p:sldId id="282" r:id="rId22"/>
    <p:sldId id="277" r:id="rId23"/>
    <p:sldId id="276" r:id="rId24"/>
    <p:sldId id="283" r:id="rId25"/>
    <p:sldId id="287" r:id="rId26"/>
    <p:sldId id="288" r:id="rId27"/>
    <p:sldId id="285" r:id="rId28"/>
    <p:sldId id="284" r:id="rId29"/>
    <p:sldId id="279" r:id="rId30"/>
    <p:sldId id="278" r:id="rId31"/>
    <p:sldId id="280" r:id="rId32"/>
    <p:sldId id="289" r:id="rId33"/>
    <p:sldId id="281" r:id="rId34"/>
    <p:sldId id="286"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32" autoAdjust="0"/>
    <p:restoredTop sz="94667" autoAdjust="0"/>
  </p:normalViewPr>
  <p:slideViewPr>
    <p:cSldViewPr>
      <p:cViewPr varScale="1">
        <p:scale>
          <a:sx n="84" d="100"/>
          <a:sy n="84" d="100"/>
        </p:scale>
        <p:origin x="-1080"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8" d="100"/>
          <a:sy n="68" d="100"/>
        </p:scale>
        <p:origin x="-2754" y="-90"/>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F512EC2-9859-40C2-905F-DCAD72BD9152}" type="datetimeFigureOut">
              <a:rPr lang="en-US" smtClean="0"/>
              <a:pPr/>
              <a:t>12/7/2008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C94F9EB-5CCB-4C61-A4D8-4EFE953CAEF8}"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8CC5A38-CBA7-4AED-9D61-7BDB72637706}" type="datetimeFigureOut">
              <a:rPr lang="en-US" smtClean="0"/>
              <a:pPr/>
              <a:t>12/7/2008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ED82E5-184F-416A-BB44-414CB39901C7}"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r>
              <a:rPr lang="en-US" smtClean="0"/>
              <a:t>12/8/2008</a:t>
            </a:r>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F3A85814-34B9-4667-A244-D1B7E721FA02}" type="slidenum">
              <a:rPr lang="en-US" smtClean="0"/>
              <a:pPr/>
              <a:t>‹#›</a:t>
            </a:fld>
            <a:endParaRPr lang="en-US" dirty="0"/>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pic>
        <p:nvPicPr>
          <p:cNvPr id="20" name="Picture 4" descr="clfemasthead"/>
          <p:cNvPicPr>
            <a:picLocks noChangeAspect="1" noChangeArrowheads="1"/>
          </p:cNvPicPr>
          <p:nvPr userDrawn="1"/>
        </p:nvPicPr>
        <p:blipFill>
          <a:blip r:embed="rId2"/>
          <a:srcRect/>
          <a:stretch>
            <a:fillRect/>
          </a:stretch>
        </p:blipFill>
        <p:spPr bwMode="auto">
          <a:xfrm>
            <a:off x="2438400" y="5029200"/>
            <a:ext cx="4419600" cy="1139825"/>
          </a:xfrm>
          <a:prstGeom prst="rect">
            <a:avLst/>
          </a:prstGeom>
          <a:noFill/>
        </p:spPr>
      </p:pic>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r>
              <a:rPr lang="en-US" smtClean="0"/>
              <a:t>12/8/2008</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A85814-34B9-4667-A244-D1B7E721FA02}"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F3A85814-34B9-4667-A244-D1B7E721FA02}"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r>
              <a:rPr lang="en-US" smtClean="0"/>
              <a:t>12/8/2008</a:t>
            </a:r>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r>
              <a:rPr lang="en-US" smtClean="0"/>
              <a:t>12/8/2008</a:t>
            </a:r>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4361688" y="1026372"/>
            <a:ext cx="457200" cy="441325"/>
          </a:xfrm>
        </p:spPr>
        <p:txBody>
          <a:bodyPr/>
          <a:lstStyle/>
          <a:p>
            <a:fld id="{F3A85814-34B9-4667-A244-D1B7E721FA02}"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pic>
        <p:nvPicPr>
          <p:cNvPr id="7" name="Picture 4" descr="clfemasthead"/>
          <p:cNvPicPr>
            <a:picLocks noChangeAspect="1" noChangeArrowheads="1"/>
          </p:cNvPicPr>
          <p:nvPr userDrawn="1"/>
        </p:nvPicPr>
        <p:blipFill>
          <a:blip r:embed="rId2" cstate="print"/>
          <a:srcRect r="36207"/>
          <a:stretch>
            <a:fillRect/>
          </a:stretch>
        </p:blipFill>
        <p:spPr bwMode="auto">
          <a:xfrm>
            <a:off x="4038600" y="6248400"/>
            <a:ext cx="1219200" cy="492898"/>
          </a:xfrm>
          <a:prstGeom prst="rect">
            <a:avLst/>
          </a:prstGeom>
          <a:noFill/>
        </p:spPr>
      </p:pic>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r>
              <a:rPr lang="en-US" smtClean="0"/>
              <a:t>12/8/2008</a:t>
            </a:r>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F3A85814-34B9-4667-A244-D1B7E721FA02}"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r>
              <a:rPr lang="en-US" smtClean="0"/>
              <a:t>12/8/2008</a:t>
            </a:r>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A85814-34B9-4667-A244-D1B7E721FA02}"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r>
              <a:rPr lang="en-US" smtClean="0"/>
              <a:t>12/8/2008</a:t>
            </a:r>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F3A85814-34B9-4667-A244-D1B7E721FA02}"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r>
              <a:rPr lang="en-US" smtClean="0"/>
              <a:t>12/8/2008</a:t>
            </a:r>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F3A85814-34B9-4667-A244-D1B7E721FA0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r>
              <a:rPr lang="en-US" smtClean="0"/>
              <a:t>12/8/2008</a:t>
            </a:r>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F3A85814-34B9-4667-A244-D1B7E721FA0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F3A85814-34B9-4667-A244-D1B7E721FA02}"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r>
              <a:rPr lang="en-US" smtClean="0"/>
              <a:t>12/8/2008</a:t>
            </a:r>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F3A85814-34B9-4667-A244-D1B7E721FA02}"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r>
              <a:rPr lang="en-US" smtClean="0"/>
              <a:t>12/8/2008</a:t>
            </a:r>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r>
              <a:rPr lang="en-US" smtClean="0"/>
              <a:t>12/8/2008</a:t>
            </a:r>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F3A85814-34B9-4667-A244-D1B7E721FA02}"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831" r:id="rId1"/>
    <p:sldLayoutId id="2147483832" r:id="rId2"/>
    <p:sldLayoutId id="2147483833" r:id="rId3"/>
    <p:sldLayoutId id="2147483834" r:id="rId4"/>
    <p:sldLayoutId id="2147483835" r:id="rId5"/>
    <p:sldLayoutId id="2147483836" r:id="rId6"/>
    <p:sldLayoutId id="2147483837" r:id="rId7"/>
    <p:sldLayoutId id="2147483838" r:id="rId8"/>
    <p:sldLayoutId id="2147483839" r:id="rId9"/>
    <p:sldLayoutId id="2147483840" r:id="rId10"/>
    <p:sldLayoutId id="2147483841" r:id="rId11"/>
  </p:sldLayoutIdLst>
  <p:hf hdr="0" ftr="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8" Type="http://schemas.openxmlformats.org/officeDocument/2006/relationships/hyperlink" Target="http://www.nasfaa.org/publications/2008/lnextend091608.html" TargetMode="External"/><Relationship Id="rId13" Type="http://schemas.openxmlformats.org/officeDocument/2006/relationships/hyperlink" Target="http://www.nasfaa.org/publications/2008/lnprivate112608.html" TargetMode="External"/><Relationship Id="rId3" Type="http://schemas.openxmlformats.org/officeDocument/2006/relationships/hyperlink" Target="http://economistsview.typepad.com/economistsview/2008/10/what-caused-the.html" TargetMode="External"/><Relationship Id="rId7" Type="http://schemas.openxmlformats.org/officeDocument/2006/relationships/hyperlink" Target="http://frwebgate.access.gpo.gov/cgi-bin/getdoc.cgi?dbname=110_cong_bills&amp;docid=f:h5715enr.txt.pdf" TargetMode="External"/><Relationship Id="rId12" Type="http://schemas.openxmlformats.org/officeDocument/2006/relationships/hyperlink" Target="http://www.federalreserve.gov/newsevents/press/monetary/monetary20081125a1.pdf" TargetMode="External"/><Relationship Id="rId2" Type="http://schemas.openxmlformats.org/officeDocument/2006/relationships/hyperlink" Target="http://www.newsweek.com/id/161199/page/2" TargetMode="External"/><Relationship Id="rId1" Type="http://schemas.openxmlformats.org/officeDocument/2006/relationships/slideLayout" Target="../slideLayouts/slideLayout2.xml"/><Relationship Id="rId6" Type="http://schemas.openxmlformats.org/officeDocument/2006/relationships/hyperlink" Target="http://www.nasfaa.org/publications/2008/5715summary.html" TargetMode="External"/><Relationship Id="rId11" Type="http://schemas.openxmlformats.org/officeDocument/2006/relationships/hyperlink" Target="http://www.ed.gov/students/college/aid/ecasla-facts.html" TargetMode="External"/><Relationship Id="rId5" Type="http://schemas.openxmlformats.org/officeDocument/2006/relationships/hyperlink" Target="http://www.finaid.org/loans/indexratemismatch.phtml" TargetMode="External"/><Relationship Id="rId10" Type="http://schemas.openxmlformats.org/officeDocument/2006/relationships/hyperlink" Target="http://nasfaa.org/PDFs/2008/hr6889.pdf" TargetMode="External"/><Relationship Id="rId4" Type="http://schemas.openxmlformats.org/officeDocument/2006/relationships/hyperlink" Target="http://economictimes.indiatimes.com/articleshow/3561424.cms" TargetMode="External"/><Relationship Id="rId9" Type="http://schemas.openxmlformats.org/officeDocument/2006/relationships/hyperlink" Target="http://www.nasfaa.org/publications/2008/lnloans112108.html"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1800" dirty="0" err="1" smtClean="0"/>
              <a:t>CASFAA</a:t>
            </a:r>
            <a:r>
              <a:rPr lang="en-US" sz="1800" dirty="0" smtClean="0"/>
              <a:t> Conference – December 6, 2008</a:t>
            </a:r>
          </a:p>
          <a:p>
            <a:r>
              <a:rPr lang="en-US" sz="1800" dirty="0" smtClean="0"/>
              <a:t>Presenters:  </a:t>
            </a:r>
            <a:endParaRPr lang="en-US" sz="1800" dirty="0" smtClean="0"/>
          </a:p>
          <a:p>
            <a:r>
              <a:rPr lang="en-US" sz="1800" dirty="0" err="1" smtClean="0"/>
              <a:t>Thalassa</a:t>
            </a:r>
            <a:r>
              <a:rPr lang="en-US" sz="1800" dirty="0" smtClean="0"/>
              <a:t> </a:t>
            </a:r>
            <a:r>
              <a:rPr lang="en-US" sz="1800" dirty="0" smtClean="0"/>
              <a:t>Naylor, Sallie </a:t>
            </a:r>
            <a:r>
              <a:rPr lang="en-US" sz="1800" dirty="0" smtClean="0"/>
              <a:t>Mae </a:t>
            </a:r>
          </a:p>
          <a:p>
            <a:r>
              <a:rPr lang="en-US" sz="1800" dirty="0" smtClean="0"/>
              <a:t>Luke Downer, </a:t>
            </a:r>
            <a:r>
              <a:rPr lang="en-US" sz="1800" dirty="0" err="1" smtClean="0"/>
              <a:t>EdAmerica</a:t>
            </a:r>
            <a:endParaRPr lang="en-US" sz="1800" dirty="0"/>
          </a:p>
        </p:txBody>
      </p:sp>
      <p:sp>
        <p:nvSpPr>
          <p:cNvPr id="4" name="Date Placeholder 3"/>
          <p:cNvSpPr>
            <a:spLocks noGrp="1"/>
          </p:cNvSpPr>
          <p:nvPr>
            <p:ph type="dt" sz="half" idx="10"/>
          </p:nvPr>
        </p:nvSpPr>
        <p:spPr/>
        <p:txBody>
          <a:bodyPr/>
          <a:lstStyle/>
          <a:p>
            <a:r>
              <a:rPr lang="en-US" smtClean="0"/>
              <a:t>12/8/2008</a:t>
            </a:r>
            <a:endParaRPr lang="en-US"/>
          </a:p>
        </p:txBody>
      </p:sp>
      <p:sp>
        <p:nvSpPr>
          <p:cNvPr id="5" name="Slide Number Placeholder 4"/>
          <p:cNvSpPr>
            <a:spLocks noGrp="1"/>
          </p:cNvSpPr>
          <p:nvPr>
            <p:ph type="sldNum" sz="quarter" idx="12"/>
          </p:nvPr>
        </p:nvSpPr>
        <p:spPr/>
        <p:txBody>
          <a:bodyPr/>
          <a:lstStyle/>
          <a:p>
            <a:fld id="{F3A85814-34B9-4667-A244-D1B7E721FA02}" type="slidenum">
              <a:rPr lang="en-US" smtClean="0"/>
              <a:pPr/>
              <a:t>1</a:t>
            </a:fld>
            <a:endParaRPr lang="en-US" dirty="0"/>
          </a:p>
        </p:txBody>
      </p:sp>
      <p:sp>
        <p:nvSpPr>
          <p:cNvPr id="2" name="Title 1"/>
          <p:cNvSpPr>
            <a:spLocks noGrp="1"/>
          </p:cNvSpPr>
          <p:nvPr>
            <p:ph type="ctrTitle"/>
          </p:nvPr>
        </p:nvSpPr>
        <p:spPr/>
        <p:txBody>
          <a:bodyPr>
            <a:normAutofit/>
          </a:bodyPr>
          <a:lstStyle/>
          <a:p>
            <a:r>
              <a:rPr lang="en-US" sz="3600" dirty="0" smtClean="0"/>
              <a:t>The Dollars and Sense of Student Loans:</a:t>
            </a:r>
            <a:r>
              <a:rPr lang="en-US" sz="2700" dirty="0" smtClean="0"/>
              <a:t/>
            </a:r>
            <a:br>
              <a:rPr lang="en-US" sz="2700" dirty="0" smtClean="0"/>
            </a:br>
            <a:r>
              <a:rPr lang="en-US" sz="2700" dirty="0" smtClean="0"/>
              <a:t>The Economics of </a:t>
            </a:r>
            <a:r>
              <a:rPr lang="en-US" sz="2700" dirty="0" err="1" smtClean="0"/>
              <a:t>FFEL</a:t>
            </a:r>
            <a:r>
              <a:rPr lang="en-US" sz="2700" dirty="0" smtClean="0"/>
              <a:t> and Private Loans </a:t>
            </a: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Private Loan Economics</a:t>
            </a:r>
            <a:endParaRPr lang="en-US" dirty="0"/>
          </a:p>
        </p:txBody>
      </p:sp>
      <p:sp>
        <p:nvSpPr>
          <p:cNvPr id="8" name="Date Placeholder 7"/>
          <p:cNvSpPr>
            <a:spLocks noGrp="1"/>
          </p:cNvSpPr>
          <p:nvPr>
            <p:ph type="dt" sz="half" idx="10"/>
          </p:nvPr>
        </p:nvSpPr>
        <p:spPr/>
        <p:txBody>
          <a:bodyPr/>
          <a:lstStyle/>
          <a:p>
            <a:r>
              <a:rPr lang="en-US" smtClean="0"/>
              <a:t>12/8/2008</a:t>
            </a:r>
            <a:endParaRPr lang="en-US"/>
          </a:p>
        </p:txBody>
      </p:sp>
      <p:sp>
        <p:nvSpPr>
          <p:cNvPr id="9" name="Slide Number Placeholder 8"/>
          <p:cNvSpPr>
            <a:spLocks noGrp="1"/>
          </p:cNvSpPr>
          <p:nvPr>
            <p:ph type="sldNum" sz="quarter" idx="12"/>
          </p:nvPr>
        </p:nvSpPr>
        <p:spPr/>
        <p:txBody>
          <a:bodyPr/>
          <a:lstStyle/>
          <a:p>
            <a:fld id="{F3A85814-34B9-4667-A244-D1B7E721FA02}" type="slidenum">
              <a:rPr lang="en-US" smtClean="0"/>
              <a:pPr/>
              <a:t>10</a:t>
            </a:fld>
            <a:endParaRPr lang="en-US"/>
          </a:p>
        </p:txBody>
      </p:sp>
      <p:pic>
        <p:nvPicPr>
          <p:cNvPr id="4" name="Picture 2"/>
          <p:cNvPicPr>
            <a:picLocks noGrp="1" noChangeAspect="1" noChangeArrowheads="1"/>
          </p:cNvPicPr>
          <p:nvPr>
            <p:ph sz="quarter" idx="1"/>
          </p:nvPr>
        </p:nvPicPr>
        <p:blipFill>
          <a:blip r:embed="rId2"/>
          <a:srcRect/>
          <a:stretch>
            <a:fillRect/>
          </a:stretch>
        </p:blipFill>
        <p:spPr bwMode="auto">
          <a:xfrm>
            <a:off x="685800" y="2743200"/>
            <a:ext cx="7754888" cy="2057400"/>
          </a:xfrm>
          <a:prstGeom prst="rect">
            <a:avLst/>
          </a:prstGeom>
          <a:noFill/>
          <a:ln w="9525">
            <a:noFill/>
            <a:miter lim="800000"/>
            <a:headEnd/>
            <a:tailEnd/>
          </a:ln>
          <a:effectLst/>
        </p:spPr>
      </p:pic>
      <p:sp>
        <p:nvSpPr>
          <p:cNvPr id="5" name="Rectangle 5"/>
          <p:cNvSpPr>
            <a:spLocks noChangeArrowheads="1"/>
          </p:cNvSpPr>
          <p:nvPr/>
        </p:nvSpPr>
        <p:spPr bwMode="auto">
          <a:xfrm>
            <a:off x="533400" y="1828800"/>
            <a:ext cx="7924800" cy="609600"/>
          </a:xfrm>
          <a:prstGeom prst="rect">
            <a:avLst/>
          </a:prstGeom>
          <a:noFill/>
          <a:ln w="9525">
            <a:noFill/>
            <a:miter lim="800000"/>
            <a:headEnd/>
            <a:tailEnd/>
          </a:ln>
        </p:spPr>
        <p:txBody>
          <a:bodyPr/>
          <a:lstStyle/>
          <a:p>
            <a:pPr marL="342900" indent="-342900">
              <a:spcBef>
                <a:spcPct val="20000"/>
              </a:spcBef>
              <a:buFont typeface="Arial" pitchFamily="34" charset="0"/>
              <a:buChar char="•"/>
            </a:pPr>
            <a:r>
              <a:rPr lang="en-US" sz="2000" dirty="0">
                <a:solidFill>
                  <a:srgbClr val="666666"/>
                </a:solidFill>
                <a:latin typeface="+mj-lt"/>
              </a:rPr>
              <a:t>School Type, Co-Borrowers and FICO have impact on life of loan Charge-Off rate and Provision </a:t>
            </a:r>
            <a:r>
              <a:rPr lang="en-US" sz="2000" dirty="0" smtClean="0">
                <a:solidFill>
                  <a:srgbClr val="666666"/>
                </a:solidFill>
                <a:latin typeface="+mj-lt"/>
              </a:rPr>
              <a:t>cost</a:t>
            </a:r>
          </a:p>
          <a:p>
            <a:pPr marL="342900" indent="-342900">
              <a:spcBef>
                <a:spcPct val="20000"/>
              </a:spcBef>
            </a:pPr>
            <a:endParaRPr lang="en-US" dirty="0">
              <a:solidFill>
                <a:srgbClr val="666666"/>
              </a:solidFill>
            </a:endParaRPr>
          </a:p>
          <a:p>
            <a:pPr marL="742950" lvl="1" indent="-285750">
              <a:spcBef>
                <a:spcPct val="20000"/>
              </a:spcBef>
              <a:buFontTx/>
              <a:buChar char="–"/>
            </a:pPr>
            <a:endParaRPr lang="en-US" b="1" dirty="0">
              <a:solidFill>
                <a:srgbClr val="666666"/>
              </a:solidFill>
            </a:endParaRPr>
          </a:p>
          <a:p>
            <a:pPr marL="342900" indent="-342900">
              <a:spcBef>
                <a:spcPct val="20000"/>
              </a:spcBef>
              <a:buFontTx/>
              <a:buChar char="•"/>
            </a:pPr>
            <a:endParaRPr lang="en-US" sz="2000" dirty="0">
              <a:solidFill>
                <a:srgbClr val="666666"/>
              </a:solidFill>
            </a:endParaRPr>
          </a:p>
        </p:txBody>
      </p:sp>
      <p:sp>
        <p:nvSpPr>
          <p:cNvPr id="6" name="Rectangle 7"/>
          <p:cNvSpPr>
            <a:spLocks noChangeArrowheads="1"/>
          </p:cNvSpPr>
          <p:nvPr/>
        </p:nvSpPr>
        <p:spPr bwMode="auto">
          <a:xfrm>
            <a:off x="228600" y="4953000"/>
            <a:ext cx="8610600" cy="838200"/>
          </a:xfrm>
          <a:prstGeom prst="rect">
            <a:avLst/>
          </a:prstGeom>
          <a:noFill/>
          <a:ln w="9525">
            <a:noFill/>
            <a:miter lim="800000"/>
            <a:headEnd/>
            <a:tailEnd/>
          </a:ln>
        </p:spPr>
        <p:txBody>
          <a:bodyPr/>
          <a:lstStyle/>
          <a:p>
            <a:pPr marL="342900" indent="-342900">
              <a:spcBef>
                <a:spcPct val="20000"/>
              </a:spcBef>
              <a:buFontTx/>
              <a:buChar char="•"/>
            </a:pPr>
            <a:r>
              <a:rPr lang="en-US" sz="2000" dirty="0" smtClean="0">
                <a:solidFill>
                  <a:srgbClr val="666666"/>
                </a:solidFill>
                <a:latin typeface="+mj-lt"/>
              </a:rPr>
              <a:t>Majority  </a:t>
            </a:r>
            <a:r>
              <a:rPr lang="en-US" sz="2000" dirty="0">
                <a:solidFill>
                  <a:srgbClr val="666666"/>
                </a:solidFill>
                <a:latin typeface="+mj-lt"/>
              </a:rPr>
              <a:t>of Charge-offs are from loans with an original FICO of &lt; 670 or No </a:t>
            </a:r>
            <a:r>
              <a:rPr lang="en-US" sz="2000" dirty="0" smtClean="0">
                <a:solidFill>
                  <a:srgbClr val="666666"/>
                </a:solidFill>
                <a:latin typeface="+mj-lt"/>
              </a:rPr>
              <a:t>Score</a:t>
            </a:r>
          </a:p>
          <a:p>
            <a:pPr marL="342900" indent="-342900" algn="r">
              <a:spcBef>
                <a:spcPct val="20000"/>
              </a:spcBef>
            </a:pPr>
            <a:r>
              <a:rPr lang="en-US" i="1" dirty="0" smtClean="0">
                <a:solidFill>
                  <a:srgbClr val="666666"/>
                </a:solidFill>
                <a:latin typeface="+mj-lt"/>
              </a:rPr>
              <a:t>*Data provided by Sallie Mae and other resources</a:t>
            </a:r>
            <a:endParaRPr lang="en-US" i="1" dirty="0">
              <a:solidFill>
                <a:srgbClr val="666666"/>
              </a:solidFill>
            </a:endParaRPr>
          </a:p>
          <a:p>
            <a:pPr marL="342900" indent="-342900">
              <a:spcBef>
                <a:spcPct val="20000"/>
              </a:spcBef>
              <a:buFontTx/>
              <a:buChar char="•"/>
            </a:pPr>
            <a:endParaRPr lang="en-US" sz="2000" dirty="0">
              <a:solidFill>
                <a:srgbClr val="666666"/>
              </a:solidFill>
            </a:endParaRPr>
          </a:p>
        </p:txBody>
      </p:sp>
      <p:sp>
        <p:nvSpPr>
          <p:cNvPr id="7" name="Rectangle 7"/>
          <p:cNvSpPr>
            <a:spLocks noChangeArrowheads="1"/>
          </p:cNvSpPr>
          <p:nvPr/>
        </p:nvSpPr>
        <p:spPr bwMode="auto">
          <a:xfrm>
            <a:off x="304800" y="1295400"/>
            <a:ext cx="8610600" cy="457200"/>
          </a:xfrm>
          <a:prstGeom prst="rect">
            <a:avLst/>
          </a:prstGeom>
          <a:noFill/>
          <a:ln w="9525">
            <a:noFill/>
            <a:miter lim="800000"/>
            <a:headEnd/>
            <a:tailEnd/>
          </a:ln>
        </p:spPr>
        <p:txBody>
          <a:bodyPr/>
          <a:lstStyle/>
          <a:p>
            <a:pPr marL="342900" indent="-342900" algn="ctr">
              <a:spcBef>
                <a:spcPct val="20000"/>
              </a:spcBef>
            </a:pPr>
            <a:r>
              <a:rPr lang="en-US" sz="2400" dirty="0" smtClean="0">
                <a:solidFill>
                  <a:srgbClr val="666666"/>
                </a:solidFill>
              </a:rPr>
              <a:t>Private Loan Default Charge-off Profiles</a:t>
            </a:r>
            <a:endParaRPr lang="en-US" sz="2400" dirty="0">
              <a:solidFill>
                <a:srgbClr val="666666"/>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Private Loan Economics</a:t>
            </a:r>
            <a:endParaRPr lang="en-US" dirty="0"/>
          </a:p>
        </p:txBody>
      </p:sp>
      <p:sp>
        <p:nvSpPr>
          <p:cNvPr id="7" name="Date Placeholder 6"/>
          <p:cNvSpPr>
            <a:spLocks noGrp="1"/>
          </p:cNvSpPr>
          <p:nvPr>
            <p:ph type="dt" sz="half" idx="10"/>
          </p:nvPr>
        </p:nvSpPr>
        <p:spPr/>
        <p:txBody>
          <a:bodyPr/>
          <a:lstStyle/>
          <a:p>
            <a:r>
              <a:rPr lang="en-US" smtClean="0"/>
              <a:t>12/8/2008</a:t>
            </a:r>
            <a:endParaRPr lang="en-US"/>
          </a:p>
        </p:txBody>
      </p:sp>
      <p:sp>
        <p:nvSpPr>
          <p:cNvPr id="8" name="Slide Number Placeholder 7"/>
          <p:cNvSpPr>
            <a:spLocks noGrp="1"/>
          </p:cNvSpPr>
          <p:nvPr>
            <p:ph type="sldNum" sz="quarter" idx="12"/>
          </p:nvPr>
        </p:nvSpPr>
        <p:spPr/>
        <p:txBody>
          <a:bodyPr/>
          <a:lstStyle/>
          <a:p>
            <a:fld id="{F3A85814-34B9-4667-A244-D1B7E721FA02}" type="slidenum">
              <a:rPr lang="en-US" smtClean="0"/>
              <a:pPr/>
              <a:t>11</a:t>
            </a:fld>
            <a:endParaRPr lang="en-US"/>
          </a:p>
        </p:txBody>
      </p:sp>
      <p:pic>
        <p:nvPicPr>
          <p:cNvPr id="4" name="Picture 1"/>
          <p:cNvPicPr>
            <a:picLocks noGrp="1" noChangeAspect="1" noChangeArrowheads="1"/>
          </p:cNvPicPr>
          <p:nvPr>
            <p:ph sz="quarter" idx="1"/>
          </p:nvPr>
        </p:nvPicPr>
        <p:blipFill>
          <a:blip r:embed="rId2"/>
          <a:srcRect/>
          <a:stretch>
            <a:fillRect/>
          </a:stretch>
        </p:blipFill>
        <p:spPr bwMode="auto">
          <a:xfrm>
            <a:off x="609600" y="2209800"/>
            <a:ext cx="7734276" cy="3260375"/>
          </a:xfrm>
          <a:prstGeom prst="rect">
            <a:avLst/>
          </a:prstGeom>
          <a:noFill/>
          <a:ln w="9525">
            <a:noFill/>
            <a:miter lim="800000"/>
            <a:headEnd/>
            <a:tailEnd/>
          </a:ln>
          <a:effectLst/>
        </p:spPr>
      </p:pic>
      <p:sp>
        <p:nvSpPr>
          <p:cNvPr id="5" name="Rectangle 5"/>
          <p:cNvSpPr>
            <a:spLocks noChangeArrowheads="1"/>
          </p:cNvSpPr>
          <p:nvPr/>
        </p:nvSpPr>
        <p:spPr bwMode="auto">
          <a:xfrm>
            <a:off x="457200" y="1524000"/>
            <a:ext cx="7924800" cy="609600"/>
          </a:xfrm>
          <a:prstGeom prst="rect">
            <a:avLst/>
          </a:prstGeom>
          <a:noFill/>
          <a:ln w="9525">
            <a:noFill/>
            <a:miter lim="800000"/>
            <a:headEnd/>
            <a:tailEnd/>
          </a:ln>
        </p:spPr>
        <p:txBody>
          <a:bodyPr/>
          <a:lstStyle/>
          <a:p>
            <a:pPr marL="342900" indent="-342900">
              <a:spcBef>
                <a:spcPct val="20000"/>
              </a:spcBef>
              <a:buFont typeface="Arial" pitchFamily="34" charset="0"/>
              <a:buChar char="•"/>
            </a:pPr>
            <a:r>
              <a:rPr lang="en-US" sz="2000" dirty="0">
                <a:solidFill>
                  <a:srgbClr val="666666"/>
                </a:solidFill>
                <a:latin typeface="+mj-lt"/>
              </a:rPr>
              <a:t>School Type, Co-Borrowers and FICO have impact on life of loan </a:t>
            </a:r>
            <a:r>
              <a:rPr lang="en-US" sz="2000" dirty="0" smtClean="0">
                <a:solidFill>
                  <a:srgbClr val="666666"/>
                </a:solidFill>
                <a:latin typeface="+mj-lt"/>
              </a:rPr>
              <a:t>charge-off </a:t>
            </a:r>
            <a:r>
              <a:rPr lang="en-US" sz="2000" dirty="0">
                <a:solidFill>
                  <a:srgbClr val="666666"/>
                </a:solidFill>
                <a:latin typeface="+mj-lt"/>
              </a:rPr>
              <a:t>rate and </a:t>
            </a:r>
            <a:r>
              <a:rPr lang="en-US" sz="2000" dirty="0" smtClean="0">
                <a:solidFill>
                  <a:srgbClr val="666666"/>
                </a:solidFill>
                <a:latin typeface="+mj-lt"/>
              </a:rPr>
              <a:t>provision cost</a:t>
            </a:r>
          </a:p>
          <a:p>
            <a:pPr marL="342900" indent="-342900">
              <a:spcBef>
                <a:spcPct val="20000"/>
              </a:spcBef>
            </a:pPr>
            <a:endParaRPr lang="en-US" dirty="0">
              <a:solidFill>
                <a:srgbClr val="666666"/>
              </a:solidFill>
            </a:endParaRPr>
          </a:p>
          <a:p>
            <a:pPr marL="742950" lvl="1" indent="-285750">
              <a:spcBef>
                <a:spcPct val="20000"/>
              </a:spcBef>
              <a:buFontTx/>
              <a:buChar char="–"/>
            </a:pPr>
            <a:endParaRPr lang="en-US" b="1" dirty="0">
              <a:solidFill>
                <a:srgbClr val="666666"/>
              </a:solidFill>
            </a:endParaRPr>
          </a:p>
          <a:p>
            <a:pPr marL="342900" indent="-342900">
              <a:spcBef>
                <a:spcPct val="20000"/>
              </a:spcBef>
              <a:buFontTx/>
              <a:buChar char="•"/>
            </a:pPr>
            <a:endParaRPr lang="en-US" sz="2000" dirty="0">
              <a:solidFill>
                <a:srgbClr val="666666"/>
              </a:solidFill>
            </a:endParaRPr>
          </a:p>
        </p:txBody>
      </p:sp>
      <p:sp>
        <p:nvSpPr>
          <p:cNvPr id="6" name="Rectangle 5"/>
          <p:cNvSpPr>
            <a:spLocks noChangeArrowheads="1"/>
          </p:cNvSpPr>
          <p:nvPr/>
        </p:nvSpPr>
        <p:spPr bwMode="auto">
          <a:xfrm>
            <a:off x="609600" y="5562600"/>
            <a:ext cx="7924800" cy="609600"/>
          </a:xfrm>
          <a:prstGeom prst="rect">
            <a:avLst/>
          </a:prstGeom>
          <a:noFill/>
          <a:ln w="9525">
            <a:noFill/>
            <a:miter lim="800000"/>
            <a:headEnd/>
            <a:tailEnd/>
          </a:ln>
        </p:spPr>
        <p:txBody>
          <a:bodyPr/>
          <a:lstStyle/>
          <a:p>
            <a:pPr marL="342900" indent="-342900">
              <a:spcBef>
                <a:spcPct val="20000"/>
              </a:spcBef>
              <a:buFont typeface="Arial" pitchFamily="34" charset="0"/>
              <a:buChar char="•"/>
            </a:pPr>
            <a:r>
              <a:rPr lang="en-US" sz="2000" dirty="0" smtClean="0">
                <a:solidFill>
                  <a:srgbClr val="666666"/>
                </a:solidFill>
                <a:latin typeface="+mj-lt"/>
              </a:rPr>
              <a:t>Over 50% of charge-offs are from borrowers that </a:t>
            </a:r>
            <a:r>
              <a:rPr lang="en-US" sz="2000" dirty="0" err="1" smtClean="0">
                <a:solidFill>
                  <a:srgbClr val="666666"/>
                </a:solidFill>
                <a:latin typeface="+mj-lt"/>
              </a:rPr>
              <a:t>withdres</a:t>
            </a:r>
            <a:r>
              <a:rPr lang="en-US" sz="2000" dirty="0" smtClean="0">
                <a:solidFill>
                  <a:srgbClr val="666666"/>
                </a:solidFill>
                <a:latin typeface="+mj-lt"/>
              </a:rPr>
              <a:t> or were less than half time.</a:t>
            </a:r>
          </a:p>
          <a:p>
            <a:pPr marL="342900" indent="-342900">
              <a:spcBef>
                <a:spcPct val="20000"/>
              </a:spcBef>
            </a:pPr>
            <a:endParaRPr lang="en-US" dirty="0">
              <a:solidFill>
                <a:srgbClr val="666666"/>
              </a:solidFill>
            </a:endParaRPr>
          </a:p>
          <a:p>
            <a:pPr marL="742950" lvl="1" indent="-285750">
              <a:spcBef>
                <a:spcPct val="20000"/>
              </a:spcBef>
              <a:buFontTx/>
              <a:buChar char="–"/>
            </a:pPr>
            <a:endParaRPr lang="en-US" b="1" dirty="0">
              <a:solidFill>
                <a:srgbClr val="666666"/>
              </a:solidFill>
            </a:endParaRPr>
          </a:p>
          <a:p>
            <a:pPr marL="342900" indent="-342900">
              <a:spcBef>
                <a:spcPct val="20000"/>
              </a:spcBef>
              <a:buFontTx/>
              <a:buChar char="•"/>
            </a:pPr>
            <a:endParaRPr lang="en-US" sz="2000" dirty="0">
              <a:solidFill>
                <a:srgbClr val="666666"/>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Credit Crisis</a:t>
            </a:r>
            <a:endParaRPr lang="en-US" dirty="0"/>
          </a:p>
        </p:txBody>
      </p:sp>
      <p:sp>
        <p:nvSpPr>
          <p:cNvPr id="4" name="Date Placeholder 3"/>
          <p:cNvSpPr>
            <a:spLocks noGrp="1"/>
          </p:cNvSpPr>
          <p:nvPr>
            <p:ph type="dt" sz="half" idx="10"/>
          </p:nvPr>
        </p:nvSpPr>
        <p:spPr/>
        <p:txBody>
          <a:bodyPr/>
          <a:lstStyle/>
          <a:p>
            <a:r>
              <a:rPr lang="en-US" smtClean="0"/>
              <a:t>12/8/2008</a:t>
            </a:r>
            <a:endParaRPr lang="en-US"/>
          </a:p>
        </p:txBody>
      </p:sp>
      <p:sp>
        <p:nvSpPr>
          <p:cNvPr id="5" name="Slide Number Placeholder 4"/>
          <p:cNvSpPr>
            <a:spLocks noGrp="1"/>
          </p:cNvSpPr>
          <p:nvPr>
            <p:ph type="sldNum" sz="quarter" idx="12"/>
          </p:nvPr>
        </p:nvSpPr>
        <p:spPr/>
        <p:txBody>
          <a:bodyPr/>
          <a:lstStyle/>
          <a:p>
            <a:fld id="{F3A85814-34B9-4667-A244-D1B7E721FA02}" type="slidenum">
              <a:rPr lang="en-US" smtClean="0"/>
              <a:pPr/>
              <a:t>12</a:t>
            </a:fld>
            <a:endParaRPr lang="en-US"/>
          </a:p>
        </p:txBody>
      </p:sp>
      <p:sp>
        <p:nvSpPr>
          <p:cNvPr id="3" name="Content Placeholder 2"/>
          <p:cNvSpPr>
            <a:spLocks noGrp="1"/>
          </p:cNvSpPr>
          <p:nvPr>
            <p:ph sz="quarter" idx="1"/>
          </p:nvPr>
        </p:nvSpPr>
        <p:spPr/>
        <p:txBody>
          <a:bodyPr>
            <a:normAutofit lnSpcReduction="10000"/>
          </a:bodyPr>
          <a:lstStyle/>
          <a:p>
            <a:r>
              <a:rPr lang="en-US" dirty="0" smtClean="0"/>
              <a:t>Headlines from MSNBC – December 4, 2008</a:t>
            </a:r>
          </a:p>
          <a:p>
            <a:r>
              <a:rPr lang="en-US" dirty="0" smtClean="0"/>
              <a:t>“1 in 10 US Homeowners in mortgage trouble” </a:t>
            </a:r>
          </a:p>
          <a:p>
            <a:pPr lvl="1"/>
            <a:r>
              <a:rPr lang="en-US" dirty="0" smtClean="0"/>
              <a:t>Mortgage problems began about two years ago when adjustable rate mortgages reset to higher rates</a:t>
            </a:r>
          </a:p>
          <a:p>
            <a:r>
              <a:rPr lang="en-US" dirty="0" smtClean="0"/>
              <a:t>“US Loses Most Jobs Since ’74”</a:t>
            </a:r>
          </a:p>
          <a:p>
            <a:pPr lvl="1"/>
            <a:r>
              <a:rPr lang="en-US" dirty="0" smtClean="0"/>
              <a:t>533,000 jobs lost in November, national unemployment rate hits 6.7%  (CA unemployment is about 2% higher!)</a:t>
            </a:r>
          </a:p>
          <a:p>
            <a:pPr lvl="1"/>
            <a:r>
              <a:rPr lang="en-US" dirty="0" smtClean="0"/>
              <a:t>Credit crunch continues to rise due to increased unemployment rates</a:t>
            </a:r>
          </a:p>
          <a:p>
            <a:r>
              <a:rPr lang="en-US" dirty="0" smtClean="0"/>
              <a:t>Ongoing </a:t>
            </a:r>
            <a:r>
              <a:rPr lang="en-US" dirty="0" err="1" smtClean="0"/>
              <a:t>turbulance</a:t>
            </a:r>
            <a:r>
              <a:rPr lang="en-US" dirty="0" smtClean="0"/>
              <a:t> makes for extraordinarily challenging times for student lenders and the entire higher education community</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Credit Crisis</a:t>
            </a:r>
            <a:endParaRPr lang="en-US" dirty="0"/>
          </a:p>
        </p:txBody>
      </p:sp>
      <p:sp>
        <p:nvSpPr>
          <p:cNvPr id="4" name="Date Placeholder 3"/>
          <p:cNvSpPr>
            <a:spLocks noGrp="1"/>
          </p:cNvSpPr>
          <p:nvPr>
            <p:ph type="dt" sz="half" idx="10"/>
          </p:nvPr>
        </p:nvSpPr>
        <p:spPr/>
        <p:txBody>
          <a:bodyPr/>
          <a:lstStyle/>
          <a:p>
            <a:r>
              <a:rPr lang="en-US" smtClean="0"/>
              <a:t>12/8/2008</a:t>
            </a:r>
            <a:endParaRPr lang="en-US"/>
          </a:p>
        </p:txBody>
      </p:sp>
      <p:sp>
        <p:nvSpPr>
          <p:cNvPr id="5" name="Slide Number Placeholder 4"/>
          <p:cNvSpPr>
            <a:spLocks noGrp="1"/>
          </p:cNvSpPr>
          <p:nvPr>
            <p:ph type="sldNum" sz="quarter" idx="12"/>
          </p:nvPr>
        </p:nvSpPr>
        <p:spPr/>
        <p:txBody>
          <a:bodyPr/>
          <a:lstStyle/>
          <a:p>
            <a:fld id="{F3A85814-34B9-4667-A244-D1B7E721FA02}" type="slidenum">
              <a:rPr lang="en-US" smtClean="0"/>
              <a:pPr/>
              <a:t>13</a:t>
            </a:fld>
            <a:endParaRPr lang="en-US"/>
          </a:p>
        </p:txBody>
      </p:sp>
      <p:sp>
        <p:nvSpPr>
          <p:cNvPr id="3" name="Content Placeholder 2"/>
          <p:cNvSpPr>
            <a:spLocks noGrp="1"/>
          </p:cNvSpPr>
          <p:nvPr>
            <p:ph sz="quarter" idx="1"/>
          </p:nvPr>
        </p:nvSpPr>
        <p:spPr/>
        <p:txBody>
          <a:bodyPr>
            <a:normAutofit/>
          </a:bodyPr>
          <a:lstStyle/>
          <a:p>
            <a:r>
              <a:rPr lang="en-US" sz="3200" dirty="0" smtClean="0"/>
              <a:t>Mortgage industry driven</a:t>
            </a:r>
          </a:p>
          <a:p>
            <a:pPr lvl="1"/>
            <a:r>
              <a:rPr lang="en-US" sz="2800" dirty="0" smtClean="0">
                <a:solidFill>
                  <a:schemeClr val="tx1"/>
                </a:solidFill>
              </a:rPr>
              <a:t>Bad lending policies </a:t>
            </a:r>
          </a:p>
          <a:p>
            <a:pPr lvl="1"/>
            <a:r>
              <a:rPr lang="en-US" sz="2800" dirty="0" smtClean="0">
                <a:solidFill>
                  <a:schemeClr val="tx1"/>
                </a:solidFill>
              </a:rPr>
              <a:t>Brokers had no liability</a:t>
            </a:r>
          </a:p>
          <a:p>
            <a:pPr lvl="1"/>
            <a:r>
              <a:rPr lang="en-US" sz="2800" dirty="0" smtClean="0">
                <a:solidFill>
                  <a:schemeClr val="tx1"/>
                </a:solidFill>
              </a:rPr>
              <a:t>Fannie/Freddie allowed (even encouraged)risky paper through system</a:t>
            </a:r>
          </a:p>
          <a:p>
            <a:pPr lvl="1"/>
            <a:r>
              <a:rPr lang="en-US" sz="2800" dirty="0" smtClean="0">
                <a:solidFill>
                  <a:schemeClr val="tx1"/>
                </a:solidFill>
              </a:rPr>
              <a:t>Financial institutions willing to take on risky paper</a:t>
            </a:r>
          </a:p>
          <a:p>
            <a:pPr lvl="1"/>
            <a:r>
              <a:rPr lang="en-US" sz="2800" dirty="0" smtClean="0">
                <a:solidFill>
                  <a:schemeClr val="tx1"/>
                </a:solidFill>
              </a:rPr>
              <a:t>Creative financing</a:t>
            </a:r>
          </a:p>
          <a:p>
            <a:pPr lvl="1"/>
            <a:r>
              <a:rPr lang="en-US" sz="2800" dirty="0" smtClean="0">
                <a:solidFill>
                  <a:schemeClr val="tx1"/>
                </a:solidFill>
              </a:rPr>
              <a:t>Government not paying attention</a:t>
            </a:r>
          </a:p>
          <a:p>
            <a:pPr lvl="1"/>
            <a:endParaRPr lang="en-US" sz="2800" dirty="0" smtClean="0">
              <a:solidFill>
                <a:schemeClr val="tx1"/>
              </a:solidFill>
            </a:endParaRPr>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Credit Crisis Impact on Student Loans</a:t>
            </a:r>
            <a:endParaRPr lang="en-US" dirty="0"/>
          </a:p>
        </p:txBody>
      </p:sp>
      <p:sp>
        <p:nvSpPr>
          <p:cNvPr id="4" name="Date Placeholder 3"/>
          <p:cNvSpPr>
            <a:spLocks noGrp="1"/>
          </p:cNvSpPr>
          <p:nvPr>
            <p:ph type="dt" sz="half" idx="10"/>
          </p:nvPr>
        </p:nvSpPr>
        <p:spPr/>
        <p:txBody>
          <a:bodyPr/>
          <a:lstStyle/>
          <a:p>
            <a:r>
              <a:rPr lang="en-US" smtClean="0"/>
              <a:t>12/8/2008</a:t>
            </a:r>
            <a:endParaRPr lang="en-US"/>
          </a:p>
        </p:txBody>
      </p:sp>
      <p:sp>
        <p:nvSpPr>
          <p:cNvPr id="5" name="Slide Number Placeholder 4"/>
          <p:cNvSpPr>
            <a:spLocks noGrp="1"/>
          </p:cNvSpPr>
          <p:nvPr>
            <p:ph type="sldNum" sz="quarter" idx="12"/>
          </p:nvPr>
        </p:nvSpPr>
        <p:spPr/>
        <p:txBody>
          <a:bodyPr/>
          <a:lstStyle/>
          <a:p>
            <a:fld id="{F3A85814-34B9-4667-A244-D1B7E721FA02}" type="slidenum">
              <a:rPr lang="en-US" smtClean="0"/>
              <a:pPr/>
              <a:t>14</a:t>
            </a:fld>
            <a:endParaRPr lang="en-US"/>
          </a:p>
        </p:txBody>
      </p:sp>
      <p:sp>
        <p:nvSpPr>
          <p:cNvPr id="3" name="Content Placeholder 2"/>
          <p:cNvSpPr>
            <a:spLocks noGrp="1"/>
          </p:cNvSpPr>
          <p:nvPr>
            <p:ph sz="quarter" idx="1"/>
          </p:nvPr>
        </p:nvSpPr>
        <p:spPr/>
        <p:txBody>
          <a:bodyPr>
            <a:normAutofit fontScale="92500" lnSpcReduction="10000"/>
          </a:bodyPr>
          <a:lstStyle/>
          <a:p>
            <a:r>
              <a:rPr lang="en-US" sz="2600" dirty="0" smtClean="0"/>
              <a:t>Inability to fund or fund at very high cost</a:t>
            </a:r>
          </a:p>
          <a:p>
            <a:pPr lvl="1"/>
            <a:r>
              <a:rPr lang="en-US" dirty="0" smtClean="0"/>
              <a:t>Investors are unwilling to fund assets until there is stability in valuations/delinquency</a:t>
            </a:r>
          </a:p>
          <a:p>
            <a:pPr lvl="1"/>
            <a:r>
              <a:rPr lang="en-US" dirty="0" smtClean="0"/>
              <a:t>Investors want to see data to better understand risk</a:t>
            </a:r>
          </a:p>
          <a:p>
            <a:r>
              <a:rPr lang="en-US" sz="2600" dirty="0" smtClean="0"/>
              <a:t>Inability to securitize</a:t>
            </a:r>
          </a:p>
          <a:p>
            <a:pPr lvl="1"/>
            <a:r>
              <a:rPr lang="en-US" dirty="0" smtClean="0"/>
              <a:t>Investors are less likely to fund longer term assets</a:t>
            </a:r>
          </a:p>
          <a:p>
            <a:pPr lvl="1"/>
            <a:r>
              <a:rPr lang="en-US" dirty="0" smtClean="0"/>
              <a:t>“Flight to Quality” – Short term Treasury rates have been driven down to lowest rates in history</a:t>
            </a:r>
          </a:p>
          <a:p>
            <a:r>
              <a:rPr lang="en-US" sz="2600" dirty="0" smtClean="0"/>
              <a:t>Tightening of credit criteria (private loans)</a:t>
            </a:r>
          </a:p>
          <a:p>
            <a:pPr lvl="1"/>
            <a:r>
              <a:rPr lang="en-US" dirty="0" smtClean="0"/>
              <a:t>Investors are more likely to fund assets with high credit quality</a:t>
            </a:r>
          </a:p>
          <a:p>
            <a:r>
              <a:rPr lang="en-US" sz="2600" dirty="0" smtClean="0"/>
              <a:t>Increased price of loans (private loans)</a:t>
            </a:r>
          </a:p>
          <a:p>
            <a:pPr lvl="1"/>
            <a:r>
              <a:rPr lang="en-US" dirty="0" smtClean="0"/>
              <a:t>As funding spreads expand total cost of borrowing increases</a:t>
            </a:r>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Credit Crisis Impact on Student Loans</a:t>
            </a:r>
            <a:endParaRPr lang="en-US" dirty="0"/>
          </a:p>
        </p:txBody>
      </p:sp>
      <p:sp>
        <p:nvSpPr>
          <p:cNvPr id="4" name="Date Placeholder 3"/>
          <p:cNvSpPr>
            <a:spLocks noGrp="1"/>
          </p:cNvSpPr>
          <p:nvPr>
            <p:ph type="dt" sz="half" idx="10"/>
          </p:nvPr>
        </p:nvSpPr>
        <p:spPr/>
        <p:txBody>
          <a:bodyPr/>
          <a:lstStyle/>
          <a:p>
            <a:r>
              <a:rPr lang="en-US" smtClean="0"/>
              <a:t>12/8/2008</a:t>
            </a:r>
            <a:endParaRPr lang="en-US"/>
          </a:p>
        </p:txBody>
      </p:sp>
      <p:sp>
        <p:nvSpPr>
          <p:cNvPr id="5" name="Slide Number Placeholder 4"/>
          <p:cNvSpPr>
            <a:spLocks noGrp="1"/>
          </p:cNvSpPr>
          <p:nvPr>
            <p:ph type="sldNum" sz="quarter" idx="12"/>
          </p:nvPr>
        </p:nvSpPr>
        <p:spPr/>
        <p:txBody>
          <a:bodyPr/>
          <a:lstStyle/>
          <a:p>
            <a:fld id="{F3A85814-34B9-4667-A244-D1B7E721FA02}" type="slidenum">
              <a:rPr lang="en-US" smtClean="0"/>
              <a:pPr/>
              <a:t>15</a:t>
            </a:fld>
            <a:endParaRPr lang="en-US"/>
          </a:p>
        </p:txBody>
      </p:sp>
      <p:sp>
        <p:nvSpPr>
          <p:cNvPr id="3" name="Content Placeholder 2"/>
          <p:cNvSpPr>
            <a:spLocks noGrp="1"/>
          </p:cNvSpPr>
          <p:nvPr>
            <p:ph sz="quarter" idx="1"/>
          </p:nvPr>
        </p:nvSpPr>
        <p:spPr/>
        <p:txBody>
          <a:bodyPr>
            <a:normAutofit/>
          </a:bodyPr>
          <a:lstStyle/>
          <a:p>
            <a:r>
              <a:rPr lang="en-US" sz="2800" dirty="0" smtClean="0">
                <a:solidFill>
                  <a:schemeClr val="tx2"/>
                </a:solidFill>
              </a:rPr>
              <a:t>Impact of Market Conditions</a:t>
            </a:r>
          </a:p>
          <a:p>
            <a:pPr lvl="1"/>
            <a:r>
              <a:rPr lang="en-US" sz="2800" dirty="0" smtClean="0"/>
              <a:t>Funding </a:t>
            </a:r>
          </a:p>
          <a:p>
            <a:pPr lvl="2"/>
            <a:r>
              <a:rPr lang="en-US" sz="2400" dirty="0" smtClean="0">
                <a:solidFill>
                  <a:schemeClr val="tx2"/>
                </a:solidFill>
              </a:rPr>
              <a:t>Costs can fluctuate based on the liquidity of the credit markets</a:t>
            </a:r>
          </a:p>
          <a:p>
            <a:pPr lvl="3"/>
            <a:r>
              <a:rPr lang="en-US" sz="2000" dirty="0" smtClean="0">
                <a:solidFill>
                  <a:schemeClr val="tx2"/>
                </a:solidFill>
              </a:rPr>
              <a:t>Current costs are high due to limited liquidity (banks cutting back) due in part to the fallout from the Mortgage industry activities</a:t>
            </a:r>
            <a:endParaRPr lang="en-US" sz="2800" dirty="0" smtClean="0"/>
          </a:p>
          <a:p>
            <a:pPr lvl="1"/>
            <a:r>
              <a:rPr lang="en-US" sz="2800" dirty="0" smtClean="0"/>
              <a:t>Securitization</a:t>
            </a:r>
          </a:p>
          <a:p>
            <a:pPr lvl="2"/>
            <a:r>
              <a:rPr lang="en-US" sz="2400" dirty="0" smtClean="0">
                <a:solidFill>
                  <a:schemeClr val="tx2"/>
                </a:solidFill>
              </a:rPr>
              <a:t>Long term financing of student loans</a:t>
            </a:r>
          </a:p>
          <a:p>
            <a:pPr lvl="2"/>
            <a:r>
              <a:rPr lang="en-US" sz="2400" dirty="0" smtClean="0">
                <a:solidFill>
                  <a:schemeClr val="tx2"/>
                </a:solidFill>
              </a:rPr>
              <a:t>Value has decreased to below face value levels</a:t>
            </a:r>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Credit Crisis Impact on Student Loans</a:t>
            </a:r>
            <a:endParaRPr lang="en-US" dirty="0"/>
          </a:p>
        </p:txBody>
      </p:sp>
      <p:sp>
        <p:nvSpPr>
          <p:cNvPr id="5" name="Date Placeholder 4"/>
          <p:cNvSpPr>
            <a:spLocks noGrp="1"/>
          </p:cNvSpPr>
          <p:nvPr>
            <p:ph type="dt" sz="half" idx="10"/>
          </p:nvPr>
        </p:nvSpPr>
        <p:spPr/>
        <p:txBody>
          <a:bodyPr/>
          <a:lstStyle/>
          <a:p>
            <a:r>
              <a:rPr lang="en-US" smtClean="0"/>
              <a:t>12/8/2008</a:t>
            </a:r>
            <a:endParaRPr lang="en-US"/>
          </a:p>
        </p:txBody>
      </p:sp>
      <p:sp>
        <p:nvSpPr>
          <p:cNvPr id="6" name="Slide Number Placeholder 5"/>
          <p:cNvSpPr>
            <a:spLocks noGrp="1"/>
          </p:cNvSpPr>
          <p:nvPr>
            <p:ph type="sldNum" sz="quarter" idx="12"/>
          </p:nvPr>
        </p:nvSpPr>
        <p:spPr/>
        <p:txBody>
          <a:bodyPr/>
          <a:lstStyle/>
          <a:p>
            <a:fld id="{F3A85814-34B9-4667-A244-D1B7E721FA02}" type="slidenum">
              <a:rPr lang="en-US" smtClean="0"/>
              <a:pPr/>
              <a:t>16</a:t>
            </a:fld>
            <a:endParaRPr lang="en-US"/>
          </a:p>
        </p:txBody>
      </p:sp>
      <p:pic>
        <p:nvPicPr>
          <p:cNvPr id="4" name="Picture 5"/>
          <p:cNvPicPr>
            <a:picLocks noGrp="1" noChangeAspect="1" noChangeArrowheads="1"/>
          </p:cNvPicPr>
          <p:nvPr>
            <p:ph sz="quarter" idx="1"/>
          </p:nvPr>
        </p:nvPicPr>
        <p:blipFill>
          <a:blip r:embed="rId2"/>
          <a:stretch>
            <a:fillRect/>
          </a:stretch>
        </p:blipFill>
        <p:spPr>
          <a:xfrm>
            <a:off x="1139984" y="1527175"/>
            <a:ext cx="6827520" cy="4572000"/>
          </a:xfr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Credit Crisis Impact on Student Loans</a:t>
            </a:r>
            <a:endParaRPr lang="en-US" dirty="0"/>
          </a:p>
        </p:txBody>
      </p:sp>
      <p:sp>
        <p:nvSpPr>
          <p:cNvPr id="5" name="Date Placeholder 4"/>
          <p:cNvSpPr>
            <a:spLocks noGrp="1"/>
          </p:cNvSpPr>
          <p:nvPr>
            <p:ph type="dt" sz="half" idx="10"/>
          </p:nvPr>
        </p:nvSpPr>
        <p:spPr/>
        <p:txBody>
          <a:bodyPr/>
          <a:lstStyle/>
          <a:p>
            <a:r>
              <a:rPr lang="en-US" smtClean="0"/>
              <a:t>12/8/2008</a:t>
            </a:r>
            <a:endParaRPr lang="en-US"/>
          </a:p>
        </p:txBody>
      </p:sp>
      <p:sp>
        <p:nvSpPr>
          <p:cNvPr id="6" name="Slide Number Placeholder 5"/>
          <p:cNvSpPr>
            <a:spLocks noGrp="1"/>
          </p:cNvSpPr>
          <p:nvPr>
            <p:ph type="sldNum" sz="quarter" idx="12"/>
          </p:nvPr>
        </p:nvSpPr>
        <p:spPr/>
        <p:txBody>
          <a:bodyPr/>
          <a:lstStyle/>
          <a:p>
            <a:fld id="{F3A85814-34B9-4667-A244-D1B7E721FA02}" type="slidenum">
              <a:rPr lang="en-US" smtClean="0"/>
              <a:pPr/>
              <a:t>17</a:t>
            </a:fld>
            <a:endParaRPr lang="en-US"/>
          </a:p>
        </p:txBody>
      </p:sp>
      <p:pic>
        <p:nvPicPr>
          <p:cNvPr id="4" name="Picture 8"/>
          <p:cNvPicPr>
            <a:picLocks noGrp="1" noChangeAspect="1" noChangeArrowheads="1"/>
          </p:cNvPicPr>
          <p:nvPr>
            <p:ph sz="quarter" idx="1"/>
          </p:nvPr>
        </p:nvPicPr>
        <p:blipFill>
          <a:blip r:embed="rId2"/>
          <a:stretch>
            <a:fillRect/>
          </a:stretch>
        </p:blipFill>
        <p:spPr>
          <a:xfrm>
            <a:off x="1219465" y="1527175"/>
            <a:ext cx="6668557" cy="4572000"/>
          </a:xfr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Credit Crisis Impact on Student Loans</a:t>
            </a:r>
            <a:endParaRPr lang="en-US" dirty="0"/>
          </a:p>
        </p:txBody>
      </p:sp>
      <p:sp>
        <p:nvSpPr>
          <p:cNvPr id="4" name="Date Placeholder 3"/>
          <p:cNvSpPr>
            <a:spLocks noGrp="1"/>
          </p:cNvSpPr>
          <p:nvPr>
            <p:ph type="dt" sz="half" idx="10"/>
          </p:nvPr>
        </p:nvSpPr>
        <p:spPr/>
        <p:txBody>
          <a:bodyPr/>
          <a:lstStyle/>
          <a:p>
            <a:r>
              <a:rPr lang="en-US" smtClean="0"/>
              <a:t>12/8/2008</a:t>
            </a:r>
            <a:endParaRPr lang="en-US"/>
          </a:p>
        </p:txBody>
      </p:sp>
      <p:sp>
        <p:nvSpPr>
          <p:cNvPr id="5" name="Slide Number Placeholder 4"/>
          <p:cNvSpPr>
            <a:spLocks noGrp="1"/>
          </p:cNvSpPr>
          <p:nvPr>
            <p:ph type="sldNum" sz="quarter" idx="12"/>
          </p:nvPr>
        </p:nvSpPr>
        <p:spPr/>
        <p:txBody>
          <a:bodyPr/>
          <a:lstStyle/>
          <a:p>
            <a:fld id="{F3A85814-34B9-4667-A244-D1B7E721FA02}" type="slidenum">
              <a:rPr lang="en-US" smtClean="0"/>
              <a:pPr/>
              <a:t>18</a:t>
            </a:fld>
            <a:endParaRPr lang="en-US"/>
          </a:p>
        </p:txBody>
      </p:sp>
      <p:sp>
        <p:nvSpPr>
          <p:cNvPr id="3" name="Content Placeholder 2"/>
          <p:cNvSpPr>
            <a:spLocks noGrp="1"/>
          </p:cNvSpPr>
          <p:nvPr>
            <p:ph sz="quarter" idx="1"/>
          </p:nvPr>
        </p:nvSpPr>
        <p:spPr/>
        <p:txBody>
          <a:bodyPr>
            <a:normAutofit/>
          </a:bodyPr>
          <a:lstStyle/>
          <a:p>
            <a:r>
              <a:rPr lang="en-US" sz="2400" dirty="0" smtClean="0"/>
              <a:t>More than 168 education lenders have exited or suspended their participation in all or part of the federally student loan </a:t>
            </a:r>
            <a:r>
              <a:rPr lang="en-US" sz="2400" dirty="0" smtClean="0"/>
              <a:t>program</a:t>
            </a:r>
          </a:p>
          <a:p>
            <a:endParaRPr lang="en-US" sz="2400" dirty="0" smtClean="0"/>
          </a:p>
          <a:p>
            <a:r>
              <a:rPr lang="en-US" sz="2400" dirty="0" smtClean="0"/>
              <a:t>More than 60 lenders have stopped making private loans.  The remaining lenders have severely restricted access.  </a:t>
            </a:r>
            <a:endParaRPr lang="en-US" sz="2400" dirty="0" smtClean="0"/>
          </a:p>
          <a:p>
            <a:endParaRPr lang="en-US" sz="2400" dirty="0" smtClean="0"/>
          </a:p>
          <a:p>
            <a:r>
              <a:rPr lang="en-US" sz="2400" dirty="0" smtClean="0"/>
              <a:t>Hundreds of higher education institutions that regularly rely on the availability of reasonably priced credit to finance their day-to-day operations have also been unable to access critical funds.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Federal Solution – HR 5715</a:t>
            </a:r>
            <a:endParaRPr lang="en-US" dirty="0"/>
          </a:p>
        </p:txBody>
      </p:sp>
      <p:sp>
        <p:nvSpPr>
          <p:cNvPr id="4" name="Date Placeholder 3"/>
          <p:cNvSpPr>
            <a:spLocks noGrp="1"/>
          </p:cNvSpPr>
          <p:nvPr>
            <p:ph type="dt" sz="half" idx="10"/>
          </p:nvPr>
        </p:nvSpPr>
        <p:spPr/>
        <p:txBody>
          <a:bodyPr/>
          <a:lstStyle/>
          <a:p>
            <a:r>
              <a:rPr lang="en-US" smtClean="0"/>
              <a:t>12/8/2008</a:t>
            </a:r>
            <a:endParaRPr lang="en-US"/>
          </a:p>
        </p:txBody>
      </p:sp>
      <p:sp>
        <p:nvSpPr>
          <p:cNvPr id="5" name="Slide Number Placeholder 4"/>
          <p:cNvSpPr>
            <a:spLocks noGrp="1"/>
          </p:cNvSpPr>
          <p:nvPr>
            <p:ph type="sldNum" sz="quarter" idx="12"/>
          </p:nvPr>
        </p:nvSpPr>
        <p:spPr/>
        <p:txBody>
          <a:bodyPr/>
          <a:lstStyle/>
          <a:p>
            <a:fld id="{F3A85814-34B9-4667-A244-D1B7E721FA02}" type="slidenum">
              <a:rPr lang="en-US" smtClean="0"/>
              <a:pPr/>
              <a:t>19</a:t>
            </a:fld>
            <a:endParaRPr lang="en-US"/>
          </a:p>
        </p:txBody>
      </p:sp>
      <p:sp>
        <p:nvSpPr>
          <p:cNvPr id="3" name="Content Placeholder 2"/>
          <p:cNvSpPr>
            <a:spLocks noGrp="1"/>
          </p:cNvSpPr>
          <p:nvPr>
            <p:ph sz="quarter" idx="1"/>
          </p:nvPr>
        </p:nvSpPr>
        <p:spPr/>
        <p:txBody>
          <a:bodyPr>
            <a:normAutofit/>
          </a:bodyPr>
          <a:lstStyle/>
          <a:p>
            <a:r>
              <a:rPr lang="en-US" sz="2400" dirty="0" smtClean="0"/>
              <a:t>HR 5715 – Injecting Liquidity for </a:t>
            </a:r>
            <a:r>
              <a:rPr lang="en-US" sz="2400" dirty="0" err="1" smtClean="0"/>
              <a:t>FFEL</a:t>
            </a:r>
            <a:r>
              <a:rPr lang="en-US" sz="2400" dirty="0" smtClean="0"/>
              <a:t> – “Ensuring Continued Access to Student Loans Act”  (</a:t>
            </a:r>
            <a:r>
              <a:rPr lang="en-US" sz="2400" dirty="0" err="1" smtClean="0"/>
              <a:t>ECASLA</a:t>
            </a:r>
            <a:r>
              <a:rPr lang="en-US" sz="2400" dirty="0" smtClean="0"/>
              <a:t>)</a:t>
            </a:r>
          </a:p>
          <a:p>
            <a:endParaRPr lang="en-US" sz="2400" dirty="0" smtClean="0"/>
          </a:p>
          <a:p>
            <a:r>
              <a:rPr lang="en-US" sz="2400" dirty="0" smtClean="0"/>
              <a:t>H.R. 5715 gave the Secretary of Education authority to “purchase” student loans from </a:t>
            </a:r>
            <a:r>
              <a:rPr lang="en-US" sz="2400" dirty="0" err="1" smtClean="0"/>
              <a:t>FFELP</a:t>
            </a:r>
            <a:r>
              <a:rPr lang="en-US" sz="2400" dirty="0" smtClean="0"/>
              <a:t> lenders. </a:t>
            </a:r>
          </a:p>
          <a:p>
            <a:endParaRPr lang="en-US" sz="2400" dirty="0" smtClean="0"/>
          </a:p>
          <a:p>
            <a:r>
              <a:rPr lang="en-US" sz="2400" dirty="0" smtClean="0"/>
              <a:t>Under H.R. 5715 the Department of Education implemented a comprehensive solution to the credit crunch in the student loan capital markets for </a:t>
            </a:r>
            <a:r>
              <a:rPr lang="en-US" sz="2400" b="1" i="1" u="sng" dirty="0" smtClean="0"/>
              <a:t>federal</a:t>
            </a:r>
            <a:r>
              <a:rPr lang="en-US" sz="2400" dirty="0" smtClean="0"/>
              <a:t> loans -- at no cost to taxpayers.</a:t>
            </a:r>
            <a:r>
              <a:rPr lang="en-US" dirty="0" smtClean="0"/>
              <a:t/>
            </a:r>
            <a:br>
              <a:rPr lang="en-US" dirty="0" smtClean="0"/>
            </a:br>
            <a:endParaRPr lang="en-US" dirty="0" smtClean="0"/>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4" name="Date Placeholder 3"/>
          <p:cNvSpPr>
            <a:spLocks noGrp="1"/>
          </p:cNvSpPr>
          <p:nvPr>
            <p:ph type="dt" sz="half" idx="10"/>
          </p:nvPr>
        </p:nvSpPr>
        <p:spPr/>
        <p:txBody>
          <a:bodyPr/>
          <a:lstStyle/>
          <a:p>
            <a:r>
              <a:rPr lang="en-US" smtClean="0"/>
              <a:t>12/8/2008</a:t>
            </a:r>
            <a:endParaRPr lang="en-US"/>
          </a:p>
        </p:txBody>
      </p:sp>
      <p:sp>
        <p:nvSpPr>
          <p:cNvPr id="5" name="Slide Number Placeholder 4"/>
          <p:cNvSpPr>
            <a:spLocks noGrp="1"/>
          </p:cNvSpPr>
          <p:nvPr>
            <p:ph type="sldNum" sz="quarter" idx="12"/>
          </p:nvPr>
        </p:nvSpPr>
        <p:spPr/>
        <p:txBody>
          <a:bodyPr/>
          <a:lstStyle/>
          <a:p>
            <a:fld id="{F3A85814-34B9-4667-A244-D1B7E721FA02}" type="slidenum">
              <a:rPr lang="en-US" smtClean="0"/>
              <a:pPr/>
              <a:t>2</a:t>
            </a:fld>
            <a:endParaRPr lang="en-US"/>
          </a:p>
        </p:txBody>
      </p:sp>
      <p:sp>
        <p:nvSpPr>
          <p:cNvPr id="3" name="Content Placeholder 2"/>
          <p:cNvSpPr>
            <a:spLocks noGrp="1"/>
          </p:cNvSpPr>
          <p:nvPr>
            <p:ph sz="quarter" idx="1"/>
          </p:nvPr>
        </p:nvSpPr>
        <p:spPr/>
        <p:txBody>
          <a:bodyPr>
            <a:normAutofit fontScale="92500" lnSpcReduction="20000"/>
          </a:bodyPr>
          <a:lstStyle/>
          <a:p>
            <a:pPr marL="457200" indent="-457200">
              <a:buFont typeface="+mj-lt"/>
              <a:buAutoNum type="arabicPeriod"/>
            </a:pPr>
            <a:r>
              <a:rPr lang="en-US" dirty="0" err="1" smtClean="0">
                <a:solidFill>
                  <a:schemeClr val="tx2"/>
                </a:solidFill>
                <a:latin typeface="+mj-lt"/>
              </a:rPr>
              <a:t>FFEL</a:t>
            </a:r>
            <a:r>
              <a:rPr lang="en-US" dirty="0" smtClean="0">
                <a:solidFill>
                  <a:schemeClr val="tx2"/>
                </a:solidFill>
                <a:latin typeface="+mj-lt"/>
              </a:rPr>
              <a:t> Economics – how </a:t>
            </a:r>
            <a:r>
              <a:rPr lang="en-US" dirty="0" err="1" smtClean="0">
                <a:solidFill>
                  <a:schemeClr val="tx2"/>
                </a:solidFill>
                <a:latin typeface="+mj-lt"/>
              </a:rPr>
              <a:t>FFEL</a:t>
            </a:r>
            <a:r>
              <a:rPr lang="en-US" dirty="0" smtClean="0">
                <a:solidFill>
                  <a:schemeClr val="tx2"/>
                </a:solidFill>
                <a:latin typeface="+mj-lt"/>
              </a:rPr>
              <a:t> lenders make money and finance </a:t>
            </a:r>
            <a:r>
              <a:rPr lang="en-US" dirty="0" err="1" smtClean="0">
                <a:solidFill>
                  <a:schemeClr val="tx2"/>
                </a:solidFill>
                <a:latin typeface="+mj-lt"/>
              </a:rPr>
              <a:t>FFEL</a:t>
            </a:r>
            <a:r>
              <a:rPr lang="en-US" dirty="0" smtClean="0">
                <a:solidFill>
                  <a:schemeClr val="tx2"/>
                </a:solidFill>
                <a:latin typeface="+mj-lt"/>
              </a:rPr>
              <a:t> loans in a healthy economy</a:t>
            </a:r>
          </a:p>
          <a:p>
            <a:pPr marL="457200" indent="-457200">
              <a:buFont typeface="+mj-lt"/>
              <a:buAutoNum type="arabicPeriod"/>
            </a:pPr>
            <a:endParaRPr lang="en-US" dirty="0" smtClean="0">
              <a:solidFill>
                <a:schemeClr val="tx2"/>
              </a:solidFill>
              <a:latin typeface="+mj-lt"/>
            </a:endParaRPr>
          </a:p>
          <a:p>
            <a:pPr marL="457200" indent="-457200">
              <a:buFont typeface="+mj-lt"/>
              <a:buAutoNum type="arabicPeriod"/>
            </a:pPr>
            <a:r>
              <a:rPr lang="en-US" dirty="0" smtClean="0">
                <a:solidFill>
                  <a:schemeClr val="tx2"/>
                </a:solidFill>
                <a:latin typeface="+mj-lt"/>
              </a:rPr>
              <a:t>Private Loan Economics – how lenders make money and finance private loans in a healthy economy</a:t>
            </a:r>
          </a:p>
          <a:p>
            <a:pPr marL="457200" indent="-457200">
              <a:buFont typeface="+mj-lt"/>
              <a:buAutoNum type="arabicPeriod"/>
            </a:pPr>
            <a:endParaRPr lang="en-US" dirty="0" smtClean="0">
              <a:solidFill>
                <a:schemeClr val="tx2"/>
              </a:solidFill>
              <a:latin typeface="+mj-lt"/>
            </a:endParaRPr>
          </a:p>
          <a:p>
            <a:pPr marL="457200" indent="-457200">
              <a:buFont typeface="+mj-lt"/>
              <a:buAutoNum type="arabicPeriod"/>
            </a:pPr>
            <a:r>
              <a:rPr lang="en-US" dirty="0" smtClean="0">
                <a:solidFill>
                  <a:schemeClr val="tx2"/>
                </a:solidFill>
                <a:latin typeface="+mj-lt"/>
              </a:rPr>
              <a:t>Impact of Current Credit Markets on both </a:t>
            </a:r>
            <a:r>
              <a:rPr lang="en-US" dirty="0" err="1" smtClean="0">
                <a:solidFill>
                  <a:schemeClr val="tx2"/>
                </a:solidFill>
                <a:latin typeface="+mj-lt"/>
              </a:rPr>
              <a:t>FFEL</a:t>
            </a:r>
            <a:r>
              <a:rPr lang="en-US" dirty="0" smtClean="0">
                <a:solidFill>
                  <a:schemeClr val="tx2"/>
                </a:solidFill>
                <a:latin typeface="+mj-lt"/>
              </a:rPr>
              <a:t> and Private Loans – how this has changed the financial realities for lenders</a:t>
            </a:r>
          </a:p>
          <a:p>
            <a:pPr marL="457200" indent="-457200">
              <a:buFont typeface="+mj-lt"/>
              <a:buAutoNum type="arabicPeriod"/>
            </a:pPr>
            <a:endParaRPr lang="en-US" dirty="0" smtClean="0">
              <a:solidFill>
                <a:schemeClr val="tx2"/>
              </a:solidFill>
              <a:latin typeface="+mj-lt"/>
            </a:endParaRPr>
          </a:p>
          <a:p>
            <a:pPr marL="457200" indent="-457200">
              <a:buFont typeface="+mj-lt"/>
              <a:buAutoNum type="arabicPeriod"/>
            </a:pPr>
            <a:r>
              <a:rPr lang="en-US" dirty="0" err="1" smtClean="0">
                <a:solidFill>
                  <a:schemeClr val="tx2"/>
                </a:solidFill>
                <a:latin typeface="+mj-lt"/>
              </a:rPr>
              <a:t>ECASLA</a:t>
            </a:r>
            <a:r>
              <a:rPr lang="en-US" dirty="0" smtClean="0">
                <a:solidFill>
                  <a:schemeClr val="tx2"/>
                </a:solidFill>
                <a:latin typeface="+mj-lt"/>
              </a:rPr>
              <a:t> </a:t>
            </a:r>
            <a:r>
              <a:rPr lang="en-US" dirty="0" smtClean="0">
                <a:solidFill>
                  <a:schemeClr val="tx2"/>
                </a:solidFill>
                <a:latin typeface="+mj-lt"/>
              </a:rPr>
              <a:t>, </a:t>
            </a:r>
            <a:r>
              <a:rPr lang="en-US" dirty="0" smtClean="0">
                <a:solidFill>
                  <a:schemeClr val="tx2"/>
                </a:solidFill>
                <a:latin typeface="+mj-lt"/>
              </a:rPr>
              <a:t>TARP and </a:t>
            </a:r>
            <a:r>
              <a:rPr lang="en-US" dirty="0" err="1" smtClean="0">
                <a:solidFill>
                  <a:schemeClr val="tx2"/>
                </a:solidFill>
                <a:latin typeface="+mj-lt"/>
              </a:rPr>
              <a:t>TALF</a:t>
            </a:r>
            <a:r>
              <a:rPr lang="en-US" dirty="0" smtClean="0">
                <a:solidFill>
                  <a:schemeClr val="tx2"/>
                </a:solidFill>
                <a:latin typeface="+mj-lt"/>
              </a:rPr>
              <a:t> –  </a:t>
            </a:r>
            <a:r>
              <a:rPr lang="en-US" dirty="0" smtClean="0">
                <a:solidFill>
                  <a:schemeClr val="tx2"/>
                </a:solidFill>
                <a:latin typeface="+mj-lt"/>
              </a:rPr>
              <a:t>the federal liquidity solutions and how this changes the traditional model</a:t>
            </a:r>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Federal Solution:  HR 5715</a:t>
            </a:r>
            <a:endParaRPr lang="en-US" dirty="0"/>
          </a:p>
        </p:txBody>
      </p:sp>
      <p:sp>
        <p:nvSpPr>
          <p:cNvPr id="4" name="Date Placeholder 3"/>
          <p:cNvSpPr>
            <a:spLocks noGrp="1"/>
          </p:cNvSpPr>
          <p:nvPr>
            <p:ph type="dt" sz="half" idx="10"/>
          </p:nvPr>
        </p:nvSpPr>
        <p:spPr/>
        <p:txBody>
          <a:bodyPr/>
          <a:lstStyle/>
          <a:p>
            <a:r>
              <a:rPr lang="en-US" smtClean="0"/>
              <a:t>12/8/2008</a:t>
            </a:r>
            <a:endParaRPr lang="en-US"/>
          </a:p>
        </p:txBody>
      </p:sp>
      <p:sp>
        <p:nvSpPr>
          <p:cNvPr id="5" name="Slide Number Placeholder 4"/>
          <p:cNvSpPr>
            <a:spLocks noGrp="1"/>
          </p:cNvSpPr>
          <p:nvPr>
            <p:ph type="sldNum" sz="quarter" idx="12"/>
          </p:nvPr>
        </p:nvSpPr>
        <p:spPr/>
        <p:txBody>
          <a:bodyPr/>
          <a:lstStyle/>
          <a:p>
            <a:fld id="{F3A85814-34B9-4667-A244-D1B7E721FA02}" type="slidenum">
              <a:rPr lang="en-US" smtClean="0"/>
              <a:pPr/>
              <a:t>20</a:t>
            </a:fld>
            <a:endParaRPr lang="en-US"/>
          </a:p>
        </p:txBody>
      </p:sp>
      <p:sp>
        <p:nvSpPr>
          <p:cNvPr id="3" name="Content Placeholder 2"/>
          <p:cNvSpPr>
            <a:spLocks noGrp="1"/>
          </p:cNvSpPr>
          <p:nvPr>
            <p:ph sz="quarter" idx="1"/>
          </p:nvPr>
        </p:nvSpPr>
        <p:spPr/>
        <p:txBody>
          <a:bodyPr>
            <a:normAutofit/>
          </a:bodyPr>
          <a:lstStyle/>
          <a:p>
            <a:r>
              <a:rPr lang="en-US" sz="2400" dirty="0" smtClean="0"/>
              <a:t>For lenders who need funds…</a:t>
            </a:r>
          </a:p>
          <a:p>
            <a:pPr lvl="1"/>
            <a:r>
              <a:rPr lang="en-US" sz="2400" dirty="0" smtClean="0"/>
              <a:t>Participation agreement or a short-term loan from the government</a:t>
            </a:r>
            <a:r>
              <a:rPr lang="en-US" sz="2400" dirty="0" smtClean="0"/>
              <a:t>.</a:t>
            </a:r>
          </a:p>
          <a:p>
            <a:pPr lvl="1"/>
            <a:endParaRPr lang="en-US" sz="2400" dirty="0" smtClean="0"/>
          </a:p>
          <a:p>
            <a:pPr lvl="1"/>
            <a:r>
              <a:rPr lang="en-US" sz="2400" dirty="0" smtClean="0"/>
              <a:t>Lenders pay government Commercial </a:t>
            </a:r>
            <a:r>
              <a:rPr lang="en-US" sz="2400" dirty="0" err="1" smtClean="0"/>
              <a:t>Paper+50</a:t>
            </a:r>
            <a:r>
              <a:rPr lang="en-US" sz="2400" dirty="0" smtClean="0"/>
              <a:t> basis points for funds </a:t>
            </a:r>
            <a:r>
              <a:rPr lang="en-US" sz="2400" i="1" u="sng" dirty="0" smtClean="0"/>
              <a:t>after</a:t>
            </a:r>
            <a:r>
              <a:rPr lang="en-US" sz="2400" dirty="0" smtClean="0"/>
              <a:t> making first disbursements</a:t>
            </a:r>
            <a:r>
              <a:rPr lang="en-US" sz="2400" dirty="0" smtClean="0"/>
              <a:t>.</a:t>
            </a:r>
          </a:p>
          <a:p>
            <a:pPr lvl="1"/>
            <a:endParaRPr lang="en-US" sz="2400" dirty="0" smtClean="0"/>
          </a:p>
          <a:p>
            <a:pPr lvl="1"/>
            <a:r>
              <a:rPr lang="en-US" sz="2400" dirty="0" smtClean="0"/>
              <a:t>Still requires lenders to have enough initial short term liquidity to make the loans.</a:t>
            </a:r>
          </a:p>
          <a:p>
            <a:pPr lvl="1"/>
            <a:endParaRPr lang="en-US" sz="2000"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Federal Solution:  HR 5715</a:t>
            </a:r>
            <a:endParaRPr lang="en-US" dirty="0"/>
          </a:p>
        </p:txBody>
      </p:sp>
      <p:sp>
        <p:nvSpPr>
          <p:cNvPr id="4" name="Date Placeholder 3"/>
          <p:cNvSpPr>
            <a:spLocks noGrp="1"/>
          </p:cNvSpPr>
          <p:nvPr>
            <p:ph type="dt" sz="half" idx="10"/>
          </p:nvPr>
        </p:nvSpPr>
        <p:spPr/>
        <p:txBody>
          <a:bodyPr/>
          <a:lstStyle/>
          <a:p>
            <a:r>
              <a:rPr lang="en-US" smtClean="0"/>
              <a:t>12/8/2008</a:t>
            </a:r>
            <a:endParaRPr lang="en-US"/>
          </a:p>
        </p:txBody>
      </p:sp>
      <p:sp>
        <p:nvSpPr>
          <p:cNvPr id="5" name="Slide Number Placeholder 4"/>
          <p:cNvSpPr>
            <a:spLocks noGrp="1"/>
          </p:cNvSpPr>
          <p:nvPr>
            <p:ph type="sldNum" sz="quarter" idx="12"/>
          </p:nvPr>
        </p:nvSpPr>
        <p:spPr/>
        <p:txBody>
          <a:bodyPr/>
          <a:lstStyle/>
          <a:p>
            <a:fld id="{F3A85814-34B9-4667-A244-D1B7E721FA02}" type="slidenum">
              <a:rPr lang="en-US" smtClean="0"/>
              <a:pPr/>
              <a:t>21</a:t>
            </a:fld>
            <a:endParaRPr lang="en-US"/>
          </a:p>
        </p:txBody>
      </p:sp>
      <p:sp>
        <p:nvSpPr>
          <p:cNvPr id="3" name="Content Placeholder 2"/>
          <p:cNvSpPr>
            <a:spLocks noGrp="1"/>
          </p:cNvSpPr>
          <p:nvPr>
            <p:ph sz="quarter" idx="1"/>
          </p:nvPr>
        </p:nvSpPr>
        <p:spPr/>
        <p:txBody>
          <a:bodyPr>
            <a:normAutofit/>
          </a:bodyPr>
          <a:lstStyle/>
          <a:p>
            <a:r>
              <a:rPr lang="en-US" sz="2400" dirty="0" smtClean="0"/>
              <a:t>For lenders who have funds or can get funds…</a:t>
            </a:r>
          </a:p>
          <a:p>
            <a:pPr lvl="1"/>
            <a:r>
              <a:rPr lang="en-US" sz="2400" dirty="0" smtClean="0"/>
              <a:t>Ability to sell loans in order to make more loans (or improve cost of funds)</a:t>
            </a:r>
          </a:p>
          <a:p>
            <a:pPr lvl="1"/>
            <a:r>
              <a:rPr lang="en-US" sz="2400" dirty="0" smtClean="0"/>
              <a:t>Private lenders who make new federal loans through AY 08-09* can transfer ownership of loans  to the Department for the principal value of the loan including accrued interest, a lender-paid loan origination fee rebate and a $75 payment per loan for the costs of servicing. </a:t>
            </a:r>
          </a:p>
          <a:p>
            <a:pPr lvl="1"/>
            <a:r>
              <a:rPr lang="en-US" sz="2400" dirty="0" smtClean="0"/>
              <a:t>Standard benefits only (.25% </a:t>
            </a:r>
            <a:r>
              <a:rPr lang="en-US" sz="2400" dirty="0" err="1" smtClean="0"/>
              <a:t>IRR</a:t>
            </a:r>
            <a:r>
              <a:rPr lang="en-US" sz="2400" dirty="0" smtClean="0"/>
              <a:t> for ACH) on loans sold</a:t>
            </a:r>
          </a:p>
          <a:p>
            <a:pPr lvl="1"/>
            <a:r>
              <a:rPr lang="en-US" sz="2400" dirty="0" smtClean="0"/>
              <a:t>Called “Put”</a:t>
            </a:r>
          </a:p>
          <a:p>
            <a:pPr lvl="3"/>
            <a:r>
              <a:rPr lang="en-US" dirty="0" smtClean="0"/>
              <a:t>* extended </a:t>
            </a:r>
            <a:r>
              <a:rPr lang="en-US" dirty="0" smtClean="0"/>
              <a:t> now through </a:t>
            </a:r>
            <a:r>
              <a:rPr lang="en-US" dirty="0" smtClean="0"/>
              <a:t>09-10</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Federal Solution:  HR 5715</a:t>
            </a:r>
            <a:endParaRPr lang="en-US" dirty="0"/>
          </a:p>
        </p:txBody>
      </p:sp>
      <p:sp>
        <p:nvSpPr>
          <p:cNvPr id="4" name="Date Placeholder 3"/>
          <p:cNvSpPr>
            <a:spLocks noGrp="1"/>
          </p:cNvSpPr>
          <p:nvPr>
            <p:ph type="dt" sz="half" idx="10"/>
          </p:nvPr>
        </p:nvSpPr>
        <p:spPr/>
        <p:txBody>
          <a:bodyPr/>
          <a:lstStyle/>
          <a:p>
            <a:r>
              <a:rPr lang="en-US" smtClean="0"/>
              <a:t>12/8/2008</a:t>
            </a:r>
            <a:endParaRPr lang="en-US"/>
          </a:p>
        </p:txBody>
      </p:sp>
      <p:sp>
        <p:nvSpPr>
          <p:cNvPr id="5" name="Slide Number Placeholder 4"/>
          <p:cNvSpPr>
            <a:spLocks noGrp="1"/>
          </p:cNvSpPr>
          <p:nvPr>
            <p:ph type="sldNum" sz="quarter" idx="12"/>
          </p:nvPr>
        </p:nvSpPr>
        <p:spPr/>
        <p:txBody>
          <a:bodyPr/>
          <a:lstStyle/>
          <a:p>
            <a:fld id="{F3A85814-34B9-4667-A244-D1B7E721FA02}" type="slidenum">
              <a:rPr lang="en-US" smtClean="0"/>
              <a:pPr/>
              <a:t>22</a:t>
            </a:fld>
            <a:endParaRPr lang="en-US"/>
          </a:p>
        </p:txBody>
      </p:sp>
      <p:sp>
        <p:nvSpPr>
          <p:cNvPr id="3" name="Content Placeholder 2"/>
          <p:cNvSpPr>
            <a:spLocks noGrp="1"/>
          </p:cNvSpPr>
          <p:nvPr>
            <p:ph sz="quarter" idx="1"/>
          </p:nvPr>
        </p:nvSpPr>
        <p:spPr/>
        <p:txBody>
          <a:bodyPr>
            <a:normAutofit fontScale="92500" lnSpcReduction="10000"/>
          </a:bodyPr>
          <a:lstStyle/>
          <a:p>
            <a:r>
              <a:rPr lang="en-US" dirty="0" smtClean="0"/>
              <a:t>The liquidity solution provides unlimited funding for student lenders to make loans through 2010.</a:t>
            </a:r>
            <a:br>
              <a:rPr lang="en-US" dirty="0" smtClean="0"/>
            </a:br>
            <a:endParaRPr lang="en-US" dirty="0" smtClean="0"/>
          </a:p>
          <a:p>
            <a:r>
              <a:rPr lang="en-US" dirty="0" smtClean="0"/>
              <a:t>Guarantees that any student that needs a federal loan for college will get one.</a:t>
            </a:r>
          </a:p>
          <a:p>
            <a:pPr>
              <a:buNone/>
            </a:pPr>
            <a:endParaRPr lang="en-US" dirty="0" smtClean="0"/>
          </a:p>
          <a:p>
            <a:r>
              <a:rPr lang="en-US" dirty="0" smtClean="0"/>
              <a:t>Lenders should have until 2010 to decide if they will sell loans to the Department </a:t>
            </a:r>
            <a:r>
              <a:rPr lang="en-US" i="1" dirty="0" smtClean="0"/>
              <a:t>(Awaiting implementation details of the extension from the Department).</a:t>
            </a:r>
            <a:r>
              <a:rPr lang="en-US" dirty="0" smtClean="0"/>
              <a:t/>
            </a:r>
            <a:br>
              <a:rPr lang="en-US" dirty="0" smtClean="0"/>
            </a:br>
            <a:endParaRPr lang="en-US" dirty="0" smtClean="0"/>
          </a:p>
          <a:p>
            <a:r>
              <a:rPr lang="en-US" dirty="0" smtClean="0"/>
              <a:t>Thus far, only one lender has decided to sell only $61 million in loans to the Department. </a:t>
            </a:r>
          </a:p>
          <a:p>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Federal Solution:  HR 5715</a:t>
            </a:r>
            <a:endParaRPr lang="en-US" dirty="0"/>
          </a:p>
        </p:txBody>
      </p:sp>
      <p:sp>
        <p:nvSpPr>
          <p:cNvPr id="4" name="Date Placeholder 3"/>
          <p:cNvSpPr>
            <a:spLocks noGrp="1"/>
          </p:cNvSpPr>
          <p:nvPr>
            <p:ph type="dt" sz="half" idx="10"/>
          </p:nvPr>
        </p:nvSpPr>
        <p:spPr/>
        <p:txBody>
          <a:bodyPr/>
          <a:lstStyle/>
          <a:p>
            <a:r>
              <a:rPr lang="en-US" smtClean="0"/>
              <a:t>12/8/2008</a:t>
            </a:r>
            <a:endParaRPr lang="en-US"/>
          </a:p>
        </p:txBody>
      </p:sp>
      <p:sp>
        <p:nvSpPr>
          <p:cNvPr id="5" name="Slide Number Placeholder 4"/>
          <p:cNvSpPr>
            <a:spLocks noGrp="1"/>
          </p:cNvSpPr>
          <p:nvPr>
            <p:ph type="sldNum" sz="quarter" idx="12"/>
          </p:nvPr>
        </p:nvSpPr>
        <p:spPr/>
        <p:txBody>
          <a:bodyPr/>
          <a:lstStyle/>
          <a:p>
            <a:fld id="{F3A85814-34B9-4667-A244-D1B7E721FA02}" type="slidenum">
              <a:rPr lang="en-US" smtClean="0"/>
              <a:pPr/>
              <a:t>23</a:t>
            </a:fld>
            <a:endParaRPr lang="en-US"/>
          </a:p>
        </p:txBody>
      </p:sp>
      <p:sp>
        <p:nvSpPr>
          <p:cNvPr id="3" name="Content Placeholder 2"/>
          <p:cNvSpPr>
            <a:spLocks noGrp="1"/>
          </p:cNvSpPr>
          <p:nvPr>
            <p:ph sz="quarter" idx="1"/>
          </p:nvPr>
        </p:nvSpPr>
        <p:spPr/>
        <p:txBody>
          <a:bodyPr>
            <a:normAutofit/>
          </a:bodyPr>
          <a:lstStyle/>
          <a:p>
            <a:r>
              <a:rPr lang="en-US" sz="2400" dirty="0" smtClean="0"/>
              <a:t>More than 800 lenders have enrolled to participate in the Department of Education’s program</a:t>
            </a:r>
            <a:r>
              <a:rPr lang="en-US" sz="2400" dirty="0" smtClean="0"/>
              <a:t>.</a:t>
            </a:r>
          </a:p>
          <a:p>
            <a:endParaRPr lang="en-US" sz="2400" dirty="0" smtClean="0"/>
          </a:p>
          <a:p>
            <a:r>
              <a:rPr lang="en-US" sz="2400" dirty="0" smtClean="0"/>
              <a:t>To date, the financing program has supported 40% of </a:t>
            </a:r>
            <a:r>
              <a:rPr lang="en-US" sz="2400" dirty="0" err="1" smtClean="0"/>
              <a:t>FFELP</a:t>
            </a:r>
            <a:r>
              <a:rPr lang="en-US" sz="2400" dirty="0" smtClean="0"/>
              <a:t> loans disbursed this year</a:t>
            </a:r>
            <a:r>
              <a:rPr lang="en-US" sz="2400" dirty="0" smtClean="0"/>
              <a:t>.</a:t>
            </a:r>
          </a:p>
          <a:p>
            <a:endParaRPr lang="en-US" sz="2400" dirty="0" smtClean="0"/>
          </a:p>
          <a:p>
            <a:r>
              <a:rPr lang="en-US" sz="2400" dirty="0" smtClean="0"/>
              <a:t>On </a:t>
            </a:r>
            <a:r>
              <a:rPr lang="en-US" sz="2400" dirty="0" smtClean="0"/>
              <a:t>11/19/08 Dept of Ed announced it would purchase up to $6.5 B of loans made in 07-08.  Program intended to bolster short term liquidity for private lenders.</a:t>
            </a:r>
          </a:p>
          <a:p>
            <a:pPr>
              <a:buNone/>
            </a:pPr>
            <a:endParaRPr lang="en-US"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Federal Solution:  HR 5715</a:t>
            </a:r>
            <a:endParaRPr lang="en-US" dirty="0"/>
          </a:p>
        </p:txBody>
      </p:sp>
      <p:sp>
        <p:nvSpPr>
          <p:cNvPr id="4" name="Date Placeholder 3"/>
          <p:cNvSpPr>
            <a:spLocks noGrp="1"/>
          </p:cNvSpPr>
          <p:nvPr>
            <p:ph type="dt" sz="half" idx="10"/>
          </p:nvPr>
        </p:nvSpPr>
        <p:spPr/>
        <p:txBody>
          <a:bodyPr/>
          <a:lstStyle/>
          <a:p>
            <a:r>
              <a:rPr lang="en-US" smtClean="0"/>
              <a:t>12/8/2008</a:t>
            </a:r>
            <a:endParaRPr lang="en-US"/>
          </a:p>
        </p:txBody>
      </p:sp>
      <p:sp>
        <p:nvSpPr>
          <p:cNvPr id="5" name="Slide Number Placeholder 4"/>
          <p:cNvSpPr>
            <a:spLocks noGrp="1"/>
          </p:cNvSpPr>
          <p:nvPr>
            <p:ph type="sldNum" sz="quarter" idx="12"/>
          </p:nvPr>
        </p:nvSpPr>
        <p:spPr/>
        <p:txBody>
          <a:bodyPr/>
          <a:lstStyle/>
          <a:p>
            <a:fld id="{F3A85814-34B9-4667-A244-D1B7E721FA02}" type="slidenum">
              <a:rPr lang="en-US" smtClean="0"/>
              <a:pPr/>
              <a:t>24</a:t>
            </a:fld>
            <a:endParaRPr lang="en-US"/>
          </a:p>
        </p:txBody>
      </p:sp>
      <p:sp>
        <p:nvSpPr>
          <p:cNvPr id="3" name="Content Placeholder 2"/>
          <p:cNvSpPr>
            <a:spLocks noGrp="1"/>
          </p:cNvSpPr>
          <p:nvPr>
            <p:ph sz="quarter" idx="1"/>
          </p:nvPr>
        </p:nvSpPr>
        <p:spPr/>
        <p:txBody>
          <a:bodyPr>
            <a:normAutofit lnSpcReduction="10000"/>
          </a:bodyPr>
          <a:lstStyle/>
          <a:p>
            <a:r>
              <a:rPr lang="en-US" sz="2800" dirty="0" smtClean="0"/>
              <a:t>Additional conduit funding programs have been approved but details are still forthcoming.</a:t>
            </a:r>
          </a:p>
          <a:p>
            <a:pPr lvl="1"/>
            <a:r>
              <a:rPr lang="en-US" dirty="0" smtClean="0"/>
              <a:t>Intent is to purchase and provide longer-term financing for </a:t>
            </a:r>
            <a:r>
              <a:rPr lang="en-US" dirty="0" err="1" smtClean="0"/>
              <a:t>FFELP</a:t>
            </a:r>
            <a:r>
              <a:rPr lang="en-US" dirty="0" smtClean="0"/>
              <a:t> loans</a:t>
            </a:r>
          </a:p>
          <a:p>
            <a:pPr lvl="1"/>
            <a:r>
              <a:rPr lang="en-US" dirty="0" smtClean="0"/>
              <a:t>All fully-disbursed non-consolidation </a:t>
            </a:r>
            <a:r>
              <a:rPr lang="en-US" dirty="0" err="1" smtClean="0"/>
              <a:t>FFELP</a:t>
            </a:r>
            <a:r>
              <a:rPr lang="en-US" dirty="0" smtClean="0"/>
              <a:t> loans awarded between October 1, 2003 and July 1, 2009 will be eligible for inclusion. </a:t>
            </a:r>
          </a:p>
          <a:p>
            <a:pPr lvl="1"/>
            <a:r>
              <a:rPr lang="en-US" dirty="0" smtClean="0"/>
              <a:t>Loans in the conduit will be financed with new issues of Asset Backed Commercial Paper. Support will come from the Department of Education, which will enter into a forward commitment to purchase eligible student loans from the conduit in the future at a prearranged price. </a:t>
            </a:r>
          </a:p>
          <a:p>
            <a:pPr lvl="1"/>
            <a:r>
              <a:rPr lang="en-US" dirty="0" smtClean="0"/>
              <a:t>Protect taxpayers by ensuring there is no net cost to the Federal government. </a:t>
            </a:r>
          </a:p>
          <a:p>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Federal Solution:  HR 5715</a:t>
            </a:r>
            <a:endParaRPr lang="en-US" dirty="0"/>
          </a:p>
        </p:txBody>
      </p:sp>
      <p:sp>
        <p:nvSpPr>
          <p:cNvPr id="4" name="Date Placeholder 3"/>
          <p:cNvSpPr>
            <a:spLocks noGrp="1"/>
          </p:cNvSpPr>
          <p:nvPr>
            <p:ph type="dt" sz="half" idx="10"/>
          </p:nvPr>
        </p:nvSpPr>
        <p:spPr/>
        <p:txBody>
          <a:bodyPr/>
          <a:lstStyle/>
          <a:p>
            <a:r>
              <a:rPr lang="en-US" smtClean="0"/>
              <a:t>12/8/2008</a:t>
            </a:r>
            <a:endParaRPr lang="en-US"/>
          </a:p>
        </p:txBody>
      </p:sp>
      <p:sp>
        <p:nvSpPr>
          <p:cNvPr id="5" name="Slide Number Placeholder 4"/>
          <p:cNvSpPr>
            <a:spLocks noGrp="1"/>
          </p:cNvSpPr>
          <p:nvPr>
            <p:ph type="sldNum" sz="quarter" idx="12"/>
          </p:nvPr>
        </p:nvSpPr>
        <p:spPr/>
        <p:txBody>
          <a:bodyPr/>
          <a:lstStyle/>
          <a:p>
            <a:fld id="{F3A85814-34B9-4667-A244-D1B7E721FA02}" type="slidenum">
              <a:rPr lang="en-US" smtClean="0"/>
              <a:pPr/>
              <a:t>25</a:t>
            </a:fld>
            <a:endParaRPr lang="en-US"/>
          </a:p>
        </p:txBody>
      </p:sp>
      <p:sp>
        <p:nvSpPr>
          <p:cNvPr id="3" name="Content Placeholder 2"/>
          <p:cNvSpPr>
            <a:spLocks noGrp="1"/>
          </p:cNvSpPr>
          <p:nvPr>
            <p:ph sz="quarter" idx="1"/>
          </p:nvPr>
        </p:nvSpPr>
        <p:spPr/>
        <p:txBody>
          <a:bodyPr>
            <a:normAutofit/>
          </a:bodyPr>
          <a:lstStyle/>
          <a:p>
            <a:r>
              <a:rPr lang="en-US" dirty="0" smtClean="0"/>
              <a:t>9/15/08  </a:t>
            </a:r>
            <a:r>
              <a:rPr lang="en-US" dirty="0" err="1" smtClean="0"/>
              <a:t>HR6889</a:t>
            </a:r>
            <a:r>
              <a:rPr lang="en-US" dirty="0" smtClean="0"/>
              <a:t> Passed to extend HR 5715 an additional year through 7/01/10.  This was signed by the President on November 8.</a:t>
            </a:r>
          </a:p>
          <a:p>
            <a:pPr lvl="1"/>
            <a:r>
              <a:rPr lang="en-US" dirty="0" err="1" smtClean="0"/>
              <a:t>ECASLA</a:t>
            </a:r>
            <a:r>
              <a:rPr lang="en-US" dirty="0" smtClean="0"/>
              <a:t> allows the Department to purchase </a:t>
            </a:r>
            <a:r>
              <a:rPr lang="en-US" dirty="0" err="1" smtClean="0"/>
              <a:t>FFELP</a:t>
            </a:r>
            <a:r>
              <a:rPr lang="en-US" dirty="0" smtClean="0"/>
              <a:t> loans first disbursed on or after October 1, 2003, and before July 1, 2009. H.R. 6889 extends the Department's authority to purchase loans first disbursed through July 1, 2010. </a:t>
            </a:r>
            <a:endParaRPr lang="en-US" dirty="0" smtClean="0"/>
          </a:p>
          <a:p>
            <a:pPr lvl="1"/>
            <a:r>
              <a:rPr lang="en-US" dirty="0" smtClean="0"/>
              <a:t>The </a:t>
            </a:r>
            <a:r>
              <a:rPr lang="en-US" dirty="0" smtClean="0"/>
              <a:t>bill would extends other provisions in </a:t>
            </a:r>
            <a:r>
              <a:rPr lang="en-US" dirty="0" err="1" smtClean="0"/>
              <a:t>ECASLA</a:t>
            </a:r>
            <a:r>
              <a:rPr lang="en-US" dirty="0" smtClean="0"/>
              <a:t> that would allow schools to be eligible for institution-wide lender-of-last resort designation through June 30, 2010. </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Federal Solution:  HR 5715</a:t>
            </a:r>
            <a:endParaRPr lang="en-US" dirty="0"/>
          </a:p>
        </p:txBody>
      </p:sp>
      <p:sp>
        <p:nvSpPr>
          <p:cNvPr id="4" name="Date Placeholder 3"/>
          <p:cNvSpPr>
            <a:spLocks noGrp="1"/>
          </p:cNvSpPr>
          <p:nvPr>
            <p:ph type="dt" sz="half" idx="10"/>
          </p:nvPr>
        </p:nvSpPr>
        <p:spPr/>
        <p:txBody>
          <a:bodyPr/>
          <a:lstStyle/>
          <a:p>
            <a:r>
              <a:rPr lang="en-US" smtClean="0"/>
              <a:t>12/8/2008</a:t>
            </a:r>
            <a:endParaRPr lang="en-US"/>
          </a:p>
        </p:txBody>
      </p:sp>
      <p:sp>
        <p:nvSpPr>
          <p:cNvPr id="5" name="Slide Number Placeholder 4"/>
          <p:cNvSpPr>
            <a:spLocks noGrp="1"/>
          </p:cNvSpPr>
          <p:nvPr>
            <p:ph type="sldNum" sz="quarter" idx="12"/>
          </p:nvPr>
        </p:nvSpPr>
        <p:spPr/>
        <p:txBody>
          <a:bodyPr/>
          <a:lstStyle/>
          <a:p>
            <a:fld id="{F3A85814-34B9-4667-A244-D1B7E721FA02}" type="slidenum">
              <a:rPr lang="en-US" smtClean="0"/>
              <a:pPr/>
              <a:t>26</a:t>
            </a:fld>
            <a:endParaRPr lang="en-US"/>
          </a:p>
        </p:txBody>
      </p:sp>
      <p:sp>
        <p:nvSpPr>
          <p:cNvPr id="3" name="Content Placeholder 2"/>
          <p:cNvSpPr>
            <a:spLocks noGrp="1"/>
          </p:cNvSpPr>
          <p:nvPr>
            <p:ph sz="quarter" idx="1"/>
          </p:nvPr>
        </p:nvSpPr>
        <p:spPr/>
        <p:txBody>
          <a:bodyPr>
            <a:normAutofit/>
          </a:bodyPr>
          <a:lstStyle/>
          <a:p>
            <a:pPr>
              <a:buNone/>
            </a:pPr>
            <a:r>
              <a:rPr lang="en-US" sz="2400" dirty="0" smtClean="0"/>
              <a:t>Changes to how lenders earn money on </a:t>
            </a:r>
            <a:r>
              <a:rPr lang="en-US" sz="2400" dirty="0" err="1" smtClean="0"/>
              <a:t>FFEL</a:t>
            </a:r>
            <a:endParaRPr lang="en-US" sz="2400" dirty="0" smtClean="0"/>
          </a:p>
          <a:p>
            <a:pPr>
              <a:buNone/>
            </a:pPr>
            <a:endParaRPr lang="en-US" sz="2400" dirty="0" smtClean="0"/>
          </a:p>
          <a:p>
            <a:r>
              <a:rPr lang="en-US" sz="2400" dirty="0" smtClean="0"/>
              <a:t>Change from long term interest earnings to up front short term earnings (principal including accrued interest, and a $75 payment per loan for the costs of servicing</a:t>
            </a:r>
            <a:r>
              <a:rPr lang="en-US" sz="2400" dirty="0" smtClean="0"/>
              <a:t>)</a:t>
            </a:r>
          </a:p>
          <a:p>
            <a:endParaRPr lang="en-US" sz="2400" dirty="0" smtClean="0"/>
          </a:p>
          <a:p>
            <a:r>
              <a:rPr lang="en-US" sz="2400" dirty="0" smtClean="0"/>
              <a:t>Cost of funds for lenders to borrow from the Feds is at higher rates than what they used to get in the marketplace (but lower than what is currently available in the market)</a:t>
            </a:r>
            <a:endParaRPr lang="en-US" sz="24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Federal Solution:  TARP  (HR 1424)</a:t>
            </a:r>
            <a:endParaRPr lang="en-US" dirty="0"/>
          </a:p>
        </p:txBody>
      </p:sp>
      <p:sp>
        <p:nvSpPr>
          <p:cNvPr id="4" name="Date Placeholder 3"/>
          <p:cNvSpPr>
            <a:spLocks noGrp="1"/>
          </p:cNvSpPr>
          <p:nvPr>
            <p:ph type="dt" sz="half" idx="10"/>
          </p:nvPr>
        </p:nvSpPr>
        <p:spPr/>
        <p:txBody>
          <a:bodyPr/>
          <a:lstStyle/>
          <a:p>
            <a:r>
              <a:rPr lang="en-US" smtClean="0"/>
              <a:t>12/8/2008</a:t>
            </a:r>
            <a:endParaRPr lang="en-US"/>
          </a:p>
        </p:txBody>
      </p:sp>
      <p:sp>
        <p:nvSpPr>
          <p:cNvPr id="5" name="Slide Number Placeholder 4"/>
          <p:cNvSpPr>
            <a:spLocks noGrp="1"/>
          </p:cNvSpPr>
          <p:nvPr>
            <p:ph type="sldNum" sz="quarter" idx="12"/>
          </p:nvPr>
        </p:nvSpPr>
        <p:spPr/>
        <p:txBody>
          <a:bodyPr/>
          <a:lstStyle/>
          <a:p>
            <a:fld id="{F3A85814-34B9-4667-A244-D1B7E721FA02}" type="slidenum">
              <a:rPr lang="en-US" smtClean="0"/>
              <a:pPr/>
              <a:t>27</a:t>
            </a:fld>
            <a:endParaRPr lang="en-US"/>
          </a:p>
        </p:txBody>
      </p:sp>
      <p:sp>
        <p:nvSpPr>
          <p:cNvPr id="3" name="Content Placeholder 2"/>
          <p:cNvSpPr>
            <a:spLocks noGrp="1"/>
          </p:cNvSpPr>
          <p:nvPr>
            <p:ph sz="quarter" idx="1"/>
          </p:nvPr>
        </p:nvSpPr>
        <p:spPr/>
        <p:txBody>
          <a:bodyPr>
            <a:normAutofit fontScale="85000" lnSpcReduction="20000"/>
          </a:bodyPr>
          <a:lstStyle/>
          <a:p>
            <a:r>
              <a:rPr lang="en-US" dirty="0" smtClean="0"/>
              <a:t>TARP – Troubled Asset Relief Program, or “The $700 Billion Bailout” </a:t>
            </a:r>
          </a:p>
          <a:p>
            <a:r>
              <a:rPr lang="en-US" dirty="0" smtClean="0"/>
              <a:t>Authorizes the US Treasury to provide the following:</a:t>
            </a:r>
          </a:p>
          <a:p>
            <a:pPr lvl="1"/>
            <a:r>
              <a:rPr lang="en-US" dirty="0" smtClean="0"/>
              <a:t>Up to $250B for immediate use</a:t>
            </a:r>
          </a:p>
          <a:p>
            <a:pPr lvl="1"/>
            <a:r>
              <a:rPr lang="en-US" dirty="0" smtClean="0"/>
              <a:t>Requires the President to certify that an additional $100B in funds are needed</a:t>
            </a:r>
          </a:p>
          <a:p>
            <a:pPr lvl="1"/>
            <a:r>
              <a:rPr lang="en-US" dirty="0" smtClean="0"/>
              <a:t>final $350B are subject to Congressional approval. </a:t>
            </a:r>
          </a:p>
          <a:p>
            <a:r>
              <a:rPr lang="en-US" dirty="0" smtClean="0"/>
              <a:t>As of November 12, $290B allocated,  primarily to the Capital Purchase Program : </a:t>
            </a:r>
          </a:p>
          <a:p>
            <a:pPr lvl="1"/>
            <a:r>
              <a:rPr lang="en-US" dirty="0" smtClean="0"/>
              <a:t>$250B for bank equity infusions</a:t>
            </a:r>
          </a:p>
          <a:p>
            <a:pPr lvl="1"/>
            <a:r>
              <a:rPr lang="en-US" dirty="0" smtClean="0"/>
              <a:t> $40B for an equity infusion into insurer American International Group (AIG).  </a:t>
            </a:r>
          </a:p>
          <a:p>
            <a:r>
              <a:rPr lang="en-US" dirty="0" smtClean="0"/>
              <a:t>Secretary of the Treasury Paulson indicated that reviving the securitization market for consumer credit* would be a new priority in the second allotment, while legislators proposed loans to the struggling automobile industry. </a:t>
            </a:r>
          </a:p>
          <a:p>
            <a:pPr lvl="1"/>
            <a:r>
              <a:rPr lang="en-US" dirty="0" smtClean="0"/>
              <a:t>*potentially to include education private loans</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Treasury Solution (Private Loans):  </a:t>
            </a:r>
            <a:r>
              <a:rPr lang="en-US" dirty="0" err="1" smtClean="0"/>
              <a:t>TALF</a:t>
            </a:r>
            <a:r>
              <a:rPr lang="en-US" dirty="0" smtClean="0"/>
              <a:t>	</a:t>
            </a:r>
            <a:endParaRPr lang="en-US" dirty="0"/>
          </a:p>
        </p:txBody>
      </p:sp>
      <p:sp>
        <p:nvSpPr>
          <p:cNvPr id="4" name="Date Placeholder 3"/>
          <p:cNvSpPr>
            <a:spLocks noGrp="1"/>
          </p:cNvSpPr>
          <p:nvPr>
            <p:ph type="dt" sz="half" idx="10"/>
          </p:nvPr>
        </p:nvSpPr>
        <p:spPr/>
        <p:txBody>
          <a:bodyPr/>
          <a:lstStyle/>
          <a:p>
            <a:r>
              <a:rPr lang="en-US" smtClean="0"/>
              <a:t>12/8/2008</a:t>
            </a:r>
            <a:endParaRPr lang="en-US"/>
          </a:p>
        </p:txBody>
      </p:sp>
      <p:sp>
        <p:nvSpPr>
          <p:cNvPr id="5" name="Slide Number Placeholder 4"/>
          <p:cNvSpPr>
            <a:spLocks noGrp="1"/>
          </p:cNvSpPr>
          <p:nvPr>
            <p:ph type="sldNum" sz="quarter" idx="12"/>
          </p:nvPr>
        </p:nvSpPr>
        <p:spPr/>
        <p:txBody>
          <a:bodyPr/>
          <a:lstStyle/>
          <a:p>
            <a:fld id="{F3A85814-34B9-4667-A244-D1B7E721FA02}" type="slidenum">
              <a:rPr lang="en-US" smtClean="0"/>
              <a:pPr/>
              <a:t>28</a:t>
            </a:fld>
            <a:endParaRPr lang="en-US"/>
          </a:p>
        </p:txBody>
      </p:sp>
      <p:sp>
        <p:nvSpPr>
          <p:cNvPr id="3" name="Content Placeholder 2"/>
          <p:cNvSpPr>
            <a:spLocks noGrp="1"/>
          </p:cNvSpPr>
          <p:nvPr>
            <p:ph sz="quarter" idx="1"/>
          </p:nvPr>
        </p:nvSpPr>
        <p:spPr/>
        <p:txBody>
          <a:bodyPr>
            <a:normAutofit/>
          </a:bodyPr>
          <a:lstStyle/>
          <a:p>
            <a:r>
              <a:rPr lang="en-US" sz="2400" dirty="0" smtClean="0"/>
              <a:t>A component of TARP </a:t>
            </a:r>
          </a:p>
          <a:p>
            <a:r>
              <a:rPr lang="en-US" sz="2400" dirty="0" err="1" smtClean="0"/>
              <a:t>TALF</a:t>
            </a:r>
            <a:r>
              <a:rPr lang="en-US" sz="2400" dirty="0" smtClean="0"/>
              <a:t> - Term Asset-Backed Securities Loan Facility</a:t>
            </a:r>
          </a:p>
          <a:p>
            <a:r>
              <a:rPr lang="en-US" sz="2400" dirty="0" smtClean="0"/>
              <a:t>Treasury Secretary Henry Paulson announced on 11/25/08 that the Federal Reserve Board has created a facility that will help lenders meet the credit needs of households… by supporting the issuance of asset-backed securities (ABS) collateralized by student loans, etc…</a:t>
            </a:r>
          </a:p>
          <a:p>
            <a:r>
              <a:rPr lang="en-US" sz="2400" dirty="0" err="1" smtClean="0"/>
              <a:t>TALF</a:t>
            </a:r>
            <a:r>
              <a:rPr lang="en-US" sz="2400" dirty="0" smtClean="0"/>
              <a:t> </a:t>
            </a:r>
            <a:r>
              <a:rPr lang="en-US" sz="2400" dirty="0" smtClean="0"/>
              <a:t>will help lenders raise enough money to continue offering private student loans to </a:t>
            </a:r>
            <a:r>
              <a:rPr lang="en-US" sz="2400" dirty="0" smtClean="0"/>
              <a:t>students</a:t>
            </a:r>
          </a:p>
          <a:p>
            <a:r>
              <a:rPr lang="en-US" sz="2400" dirty="0" smtClean="0"/>
              <a:t>Note:  Requires lender to be initially liquid enough to fund loans</a:t>
            </a:r>
            <a:endParaRPr lang="en-US" sz="24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Terms and Definitions:  Loan Terms</a:t>
            </a:r>
            <a:endParaRPr lang="en-US" dirty="0"/>
          </a:p>
        </p:txBody>
      </p:sp>
      <p:sp>
        <p:nvSpPr>
          <p:cNvPr id="4" name="Date Placeholder 3"/>
          <p:cNvSpPr>
            <a:spLocks noGrp="1"/>
          </p:cNvSpPr>
          <p:nvPr>
            <p:ph type="dt" sz="half" idx="10"/>
          </p:nvPr>
        </p:nvSpPr>
        <p:spPr/>
        <p:txBody>
          <a:bodyPr/>
          <a:lstStyle/>
          <a:p>
            <a:r>
              <a:rPr lang="en-US" smtClean="0"/>
              <a:t>12/8/2008</a:t>
            </a:r>
            <a:endParaRPr lang="en-US"/>
          </a:p>
        </p:txBody>
      </p:sp>
      <p:sp>
        <p:nvSpPr>
          <p:cNvPr id="5" name="Slide Number Placeholder 4"/>
          <p:cNvSpPr>
            <a:spLocks noGrp="1"/>
          </p:cNvSpPr>
          <p:nvPr>
            <p:ph type="sldNum" sz="quarter" idx="12"/>
          </p:nvPr>
        </p:nvSpPr>
        <p:spPr/>
        <p:txBody>
          <a:bodyPr/>
          <a:lstStyle/>
          <a:p>
            <a:fld id="{F3A85814-34B9-4667-A244-D1B7E721FA02}" type="slidenum">
              <a:rPr lang="en-US" smtClean="0"/>
              <a:pPr/>
              <a:t>29</a:t>
            </a:fld>
            <a:endParaRPr lang="en-US"/>
          </a:p>
        </p:txBody>
      </p:sp>
      <p:sp>
        <p:nvSpPr>
          <p:cNvPr id="3" name="Content Placeholder 2"/>
          <p:cNvSpPr>
            <a:spLocks noGrp="1"/>
          </p:cNvSpPr>
          <p:nvPr>
            <p:ph sz="quarter" idx="1"/>
          </p:nvPr>
        </p:nvSpPr>
        <p:spPr/>
        <p:txBody>
          <a:bodyPr>
            <a:normAutofit lnSpcReduction="10000"/>
          </a:bodyPr>
          <a:lstStyle/>
          <a:p>
            <a:pPr>
              <a:spcBef>
                <a:spcPct val="0"/>
              </a:spcBef>
            </a:pPr>
            <a:r>
              <a:rPr lang="en-US" b="1" dirty="0" smtClean="0"/>
              <a:t>Borrower Rate </a:t>
            </a:r>
          </a:p>
          <a:p>
            <a:pPr lvl="1">
              <a:spcBef>
                <a:spcPct val="0"/>
              </a:spcBef>
            </a:pPr>
            <a:r>
              <a:rPr lang="en-US" sz="2400" dirty="0" smtClean="0"/>
              <a:t>Fixed for Life of Loan (Consolidation) </a:t>
            </a:r>
          </a:p>
          <a:p>
            <a:pPr lvl="1">
              <a:spcBef>
                <a:spcPct val="0"/>
              </a:spcBef>
            </a:pPr>
            <a:r>
              <a:rPr lang="en-US" sz="2400" dirty="0" smtClean="0"/>
              <a:t>Loans prior to 7/1/06 - Reset Annually every July 1st (Stafford, PLUS)</a:t>
            </a:r>
          </a:p>
          <a:p>
            <a:pPr lvl="2">
              <a:spcBef>
                <a:spcPct val="0"/>
              </a:spcBef>
            </a:pPr>
            <a:r>
              <a:rPr lang="en-US" sz="1800" dirty="0" smtClean="0"/>
              <a:t>Effective 7/1/06, new disbursements (Stafford, PLUS &amp; Consolidation) have a fixed </a:t>
            </a:r>
            <a:r>
              <a:rPr lang="en-US" sz="1800" dirty="0" smtClean="0"/>
              <a:t>rate</a:t>
            </a:r>
            <a:endParaRPr lang="en-US" sz="2400" dirty="0" smtClean="0"/>
          </a:p>
          <a:p>
            <a:pPr>
              <a:spcBef>
                <a:spcPct val="0"/>
              </a:spcBef>
            </a:pPr>
            <a:r>
              <a:rPr lang="en-US" b="1" dirty="0" smtClean="0"/>
              <a:t>Special Allowance Payment (SAP) Rate</a:t>
            </a:r>
          </a:p>
          <a:p>
            <a:pPr lvl="1">
              <a:spcBef>
                <a:spcPct val="0"/>
              </a:spcBef>
            </a:pPr>
            <a:r>
              <a:rPr lang="en-US" sz="2400" dirty="0" smtClean="0"/>
              <a:t>Index (CP, T-Bill), plus Legislated Spread (3.50% - 1.19%)</a:t>
            </a:r>
          </a:p>
          <a:p>
            <a:pPr lvl="1">
              <a:spcBef>
                <a:spcPct val="0"/>
              </a:spcBef>
            </a:pPr>
            <a:r>
              <a:rPr lang="en-US" sz="2400" dirty="0" smtClean="0"/>
              <a:t>Can change through </a:t>
            </a:r>
            <a:r>
              <a:rPr lang="en-US" sz="2400" dirty="0" smtClean="0"/>
              <a:t>Reauthorization</a:t>
            </a:r>
            <a:endParaRPr lang="en-US" sz="2400" dirty="0" smtClean="0"/>
          </a:p>
          <a:p>
            <a:pPr>
              <a:spcBef>
                <a:spcPct val="0"/>
              </a:spcBef>
            </a:pPr>
            <a:r>
              <a:rPr lang="en-US" b="1" dirty="0" smtClean="0"/>
              <a:t>Lender Yield</a:t>
            </a:r>
            <a:r>
              <a:rPr lang="en-US" dirty="0" smtClean="0"/>
              <a:t> </a:t>
            </a:r>
          </a:p>
          <a:p>
            <a:pPr lvl="1">
              <a:spcBef>
                <a:spcPct val="0"/>
              </a:spcBef>
            </a:pPr>
            <a:r>
              <a:rPr lang="en-US" sz="2400" dirty="0" smtClean="0"/>
              <a:t>Lender’s yield is higher of the two</a:t>
            </a:r>
          </a:p>
          <a:p>
            <a:pPr lvl="1">
              <a:spcBef>
                <a:spcPct val="0"/>
              </a:spcBef>
            </a:pPr>
            <a:r>
              <a:rPr lang="en-US" sz="2400" dirty="0" smtClean="0"/>
              <a:t>For loans disbursed after 7/1/06, any floor income is rebated back to government</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FFEL</a:t>
            </a:r>
            <a:r>
              <a:rPr lang="en-US" dirty="0" smtClean="0"/>
              <a:t> Economics – Healthy Economy</a:t>
            </a:r>
            <a:endParaRPr lang="en-US" dirty="0"/>
          </a:p>
        </p:txBody>
      </p:sp>
      <p:sp>
        <p:nvSpPr>
          <p:cNvPr id="4" name="Date Placeholder 3"/>
          <p:cNvSpPr>
            <a:spLocks noGrp="1"/>
          </p:cNvSpPr>
          <p:nvPr>
            <p:ph type="dt" sz="half" idx="10"/>
          </p:nvPr>
        </p:nvSpPr>
        <p:spPr/>
        <p:txBody>
          <a:bodyPr/>
          <a:lstStyle/>
          <a:p>
            <a:r>
              <a:rPr lang="en-US" smtClean="0"/>
              <a:t>12/8/2008</a:t>
            </a:r>
            <a:endParaRPr lang="en-US"/>
          </a:p>
        </p:txBody>
      </p:sp>
      <p:sp>
        <p:nvSpPr>
          <p:cNvPr id="5" name="Slide Number Placeholder 4"/>
          <p:cNvSpPr>
            <a:spLocks noGrp="1"/>
          </p:cNvSpPr>
          <p:nvPr>
            <p:ph type="sldNum" sz="quarter" idx="12"/>
          </p:nvPr>
        </p:nvSpPr>
        <p:spPr/>
        <p:txBody>
          <a:bodyPr/>
          <a:lstStyle/>
          <a:p>
            <a:fld id="{F3A85814-34B9-4667-A244-D1B7E721FA02}" type="slidenum">
              <a:rPr lang="en-US" smtClean="0"/>
              <a:pPr/>
              <a:t>3</a:t>
            </a:fld>
            <a:endParaRPr lang="en-US"/>
          </a:p>
        </p:txBody>
      </p:sp>
      <p:sp>
        <p:nvSpPr>
          <p:cNvPr id="3" name="Content Placeholder 2"/>
          <p:cNvSpPr>
            <a:spLocks noGrp="1"/>
          </p:cNvSpPr>
          <p:nvPr>
            <p:ph sz="quarter" idx="1"/>
          </p:nvPr>
        </p:nvSpPr>
        <p:spPr/>
        <p:txBody>
          <a:bodyPr>
            <a:normAutofit fontScale="85000" lnSpcReduction="20000"/>
          </a:bodyPr>
          <a:lstStyle/>
          <a:p>
            <a:pPr>
              <a:buNone/>
            </a:pPr>
            <a:r>
              <a:rPr lang="en-US" sz="3000" dirty="0" smtClean="0">
                <a:latin typeface="+mj-lt"/>
              </a:rPr>
              <a:t>Lenders primarily make money from interest paid over time.</a:t>
            </a:r>
          </a:p>
          <a:p>
            <a:pPr>
              <a:buNone/>
            </a:pPr>
            <a:endParaRPr lang="en-US" sz="2600" dirty="0" smtClean="0">
              <a:latin typeface="+mj-lt"/>
            </a:endParaRPr>
          </a:p>
          <a:p>
            <a:r>
              <a:rPr lang="en-US" sz="3000" dirty="0" smtClean="0">
                <a:latin typeface="+mj-lt"/>
              </a:rPr>
              <a:t>Every loan dollar provided to a school is direct revenue for the school (or cash to the borrower) </a:t>
            </a:r>
            <a:endParaRPr lang="en-US" sz="3000" dirty="0" smtClean="0">
              <a:solidFill>
                <a:srgbClr val="FF0000"/>
              </a:solidFill>
              <a:latin typeface="+mj-lt"/>
            </a:endParaRPr>
          </a:p>
          <a:p>
            <a:endParaRPr lang="en-US" sz="3000" dirty="0" smtClean="0">
              <a:latin typeface="+mj-lt"/>
            </a:endParaRPr>
          </a:p>
          <a:p>
            <a:r>
              <a:rPr lang="en-US" sz="3000" dirty="0" smtClean="0">
                <a:latin typeface="+mj-lt"/>
              </a:rPr>
              <a:t>For the lender, originating the loan is not revenue, it is an opportunity to earn interest over the life of the loan during repayment</a:t>
            </a:r>
          </a:p>
          <a:p>
            <a:endParaRPr lang="en-US" sz="3000" dirty="0" smtClean="0">
              <a:latin typeface="+mj-lt"/>
            </a:endParaRPr>
          </a:p>
          <a:p>
            <a:r>
              <a:rPr lang="en-US" sz="3000" dirty="0" smtClean="0">
                <a:latin typeface="+mj-lt"/>
              </a:rPr>
              <a:t>Lenders are paid to originate, process, service and collect </a:t>
            </a:r>
            <a:r>
              <a:rPr lang="en-US" sz="3000" dirty="0" err="1" smtClean="0">
                <a:latin typeface="+mj-lt"/>
              </a:rPr>
              <a:t>FFELP</a:t>
            </a:r>
            <a:r>
              <a:rPr lang="en-US" sz="3000" dirty="0" smtClean="0">
                <a:latin typeface="+mj-lt"/>
              </a:rPr>
              <a:t> loans as well as provide the government with a balance sheet to hold the loans</a:t>
            </a:r>
          </a:p>
          <a:p>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Terms and Definitions:  Financial Markets</a:t>
            </a:r>
            <a:endParaRPr lang="en-US" dirty="0"/>
          </a:p>
        </p:txBody>
      </p:sp>
      <p:sp>
        <p:nvSpPr>
          <p:cNvPr id="4" name="Date Placeholder 3"/>
          <p:cNvSpPr>
            <a:spLocks noGrp="1"/>
          </p:cNvSpPr>
          <p:nvPr>
            <p:ph type="dt" sz="half" idx="10"/>
          </p:nvPr>
        </p:nvSpPr>
        <p:spPr/>
        <p:txBody>
          <a:bodyPr/>
          <a:lstStyle/>
          <a:p>
            <a:r>
              <a:rPr lang="en-US" smtClean="0"/>
              <a:t>12/8/2008</a:t>
            </a:r>
            <a:endParaRPr lang="en-US"/>
          </a:p>
        </p:txBody>
      </p:sp>
      <p:sp>
        <p:nvSpPr>
          <p:cNvPr id="5" name="Slide Number Placeholder 4"/>
          <p:cNvSpPr>
            <a:spLocks noGrp="1"/>
          </p:cNvSpPr>
          <p:nvPr>
            <p:ph type="sldNum" sz="quarter" idx="12"/>
          </p:nvPr>
        </p:nvSpPr>
        <p:spPr/>
        <p:txBody>
          <a:bodyPr/>
          <a:lstStyle/>
          <a:p>
            <a:fld id="{F3A85814-34B9-4667-A244-D1B7E721FA02}" type="slidenum">
              <a:rPr lang="en-US" smtClean="0"/>
              <a:pPr/>
              <a:t>30</a:t>
            </a:fld>
            <a:endParaRPr lang="en-US"/>
          </a:p>
        </p:txBody>
      </p:sp>
      <p:sp>
        <p:nvSpPr>
          <p:cNvPr id="3" name="Content Placeholder 2"/>
          <p:cNvSpPr>
            <a:spLocks noGrp="1"/>
          </p:cNvSpPr>
          <p:nvPr>
            <p:ph sz="quarter" idx="1"/>
          </p:nvPr>
        </p:nvSpPr>
        <p:spPr/>
        <p:txBody>
          <a:bodyPr>
            <a:normAutofit fontScale="85000" lnSpcReduction="20000"/>
          </a:bodyPr>
          <a:lstStyle/>
          <a:p>
            <a:pPr>
              <a:lnSpc>
                <a:spcPct val="80000"/>
              </a:lnSpc>
            </a:pPr>
            <a:endParaRPr lang="en-US" sz="3300" b="1" dirty="0" smtClean="0"/>
          </a:p>
          <a:p>
            <a:pPr>
              <a:lnSpc>
                <a:spcPct val="80000"/>
              </a:lnSpc>
            </a:pPr>
            <a:r>
              <a:rPr lang="en-US" sz="3300" b="1" dirty="0" smtClean="0"/>
              <a:t>Liquidity</a:t>
            </a:r>
          </a:p>
          <a:p>
            <a:pPr lvl="1">
              <a:lnSpc>
                <a:spcPct val="80000"/>
              </a:lnSpc>
            </a:pPr>
            <a:r>
              <a:rPr lang="en-US" sz="2800" dirty="0" smtClean="0"/>
              <a:t>The </a:t>
            </a:r>
            <a:r>
              <a:rPr lang="en-US" sz="2800" dirty="0" smtClean="0"/>
              <a:t>degree to which an asset or security can be bought or sold in the market without affecting the asset's price. Liquidity is characterized by a high level of trading </a:t>
            </a:r>
            <a:r>
              <a:rPr lang="en-US" sz="2800" dirty="0" smtClean="0"/>
              <a:t>activity</a:t>
            </a:r>
            <a:r>
              <a:rPr lang="en-US" sz="2800" b="1" dirty="0" smtClean="0"/>
              <a:t>.</a:t>
            </a:r>
            <a:endParaRPr lang="en-US" sz="3300" b="1" dirty="0" smtClean="0"/>
          </a:p>
          <a:p>
            <a:pPr>
              <a:lnSpc>
                <a:spcPct val="80000"/>
              </a:lnSpc>
            </a:pPr>
            <a:endParaRPr lang="en-US" sz="2100" dirty="0" smtClean="0"/>
          </a:p>
          <a:p>
            <a:pPr>
              <a:lnSpc>
                <a:spcPct val="80000"/>
              </a:lnSpc>
            </a:pPr>
            <a:r>
              <a:rPr lang="en-US" sz="3300" b="1" dirty="0" smtClean="0"/>
              <a:t>Leverage</a:t>
            </a:r>
          </a:p>
          <a:p>
            <a:pPr lvl="1">
              <a:lnSpc>
                <a:spcPct val="80000"/>
              </a:lnSpc>
            </a:pPr>
            <a:r>
              <a:rPr lang="en-US" sz="2800" dirty="0" smtClean="0"/>
              <a:t>The </a:t>
            </a:r>
            <a:r>
              <a:rPr lang="en-US" sz="2800" dirty="0" smtClean="0"/>
              <a:t>use of various financial instruments or borrowed capital, such as margin, to increase the potential return of an investment. </a:t>
            </a:r>
            <a:endParaRPr lang="en-US" sz="2800" dirty="0" smtClean="0"/>
          </a:p>
          <a:p>
            <a:pPr>
              <a:lnSpc>
                <a:spcPct val="80000"/>
              </a:lnSpc>
            </a:pPr>
            <a:endParaRPr lang="en-US" sz="2100" dirty="0" smtClean="0"/>
          </a:p>
          <a:p>
            <a:pPr>
              <a:lnSpc>
                <a:spcPct val="80000"/>
              </a:lnSpc>
            </a:pPr>
            <a:r>
              <a:rPr lang="en-US" sz="3300" b="1" dirty="0" smtClean="0"/>
              <a:t>Asset Backed </a:t>
            </a:r>
            <a:r>
              <a:rPr lang="en-US" sz="3300" b="1" dirty="0" smtClean="0"/>
              <a:t>Securities/Securitization</a:t>
            </a:r>
          </a:p>
          <a:p>
            <a:pPr lvl="1">
              <a:lnSpc>
                <a:spcPct val="80000"/>
              </a:lnSpc>
            </a:pPr>
            <a:r>
              <a:rPr lang="en-US" sz="2800" dirty="0" smtClean="0"/>
              <a:t>A </a:t>
            </a:r>
            <a:r>
              <a:rPr lang="en-US" sz="2800" dirty="0" smtClean="0"/>
              <a:t>financial security backed by a loan, lease or receivables against assets other than real estate and mortgage-backed securities. For investors, asset-backed securities are an alternative to investing in corporate debt</a:t>
            </a:r>
            <a:r>
              <a:rPr lang="en-US" sz="2800" b="1" dirty="0" smtClean="0"/>
              <a:t>.</a:t>
            </a:r>
            <a:r>
              <a:rPr lang="en-US" sz="2800" dirty="0" smtClean="0"/>
              <a:t> </a:t>
            </a:r>
            <a:endParaRPr lang="en-US" sz="2800" dirty="0" smtClean="0"/>
          </a:p>
          <a:p>
            <a:pPr>
              <a:lnSpc>
                <a:spcPct val="80000"/>
              </a:lnSpc>
            </a:pPr>
            <a:endParaRPr lang="en-US" sz="2300" b="1" dirty="0" smtClean="0"/>
          </a:p>
          <a:p>
            <a:pPr>
              <a:buNone/>
            </a:pP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Terms and Definitions: Financial Markets </a:t>
            </a:r>
            <a:endParaRPr lang="en-US" dirty="0"/>
          </a:p>
        </p:txBody>
      </p:sp>
      <p:sp>
        <p:nvSpPr>
          <p:cNvPr id="4" name="Date Placeholder 3"/>
          <p:cNvSpPr>
            <a:spLocks noGrp="1"/>
          </p:cNvSpPr>
          <p:nvPr>
            <p:ph type="dt" sz="half" idx="10"/>
          </p:nvPr>
        </p:nvSpPr>
        <p:spPr/>
        <p:txBody>
          <a:bodyPr/>
          <a:lstStyle/>
          <a:p>
            <a:r>
              <a:rPr lang="en-US" smtClean="0"/>
              <a:t>12/8/2008</a:t>
            </a:r>
            <a:endParaRPr lang="en-US"/>
          </a:p>
        </p:txBody>
      </p:sp>
      <p:sp>
        <p:nvSpPr>
          <p:cNvPr id="5" name="Slide Number Placeholder 4"/>
          <p:cNvSpPr>
            <a:spLocks noGrp="1"/>
          </p:cNvSpPr>
          <p:nvPr>
            <p:ph type="sldNum" sz="quarter" idx="12"/>
          </p:nvPr>
        </p:nvSpPr>
        <p:spPr/>
        <p:txBody>
          <a:bodyPr/>
          <a:lstStyle/>
          <a:p>
            <a:fld id="{F3A85814-34B9-4667-A244-D1B7E721FA02}" type="slidenum">
              <a:rPr lang="en-US" smtClean="0"/>
              <a:pPr/>
              <a:t>31</a:t>
            </a:fld>
            <a:endParaRPr lang="en-US"/>
          </a:p>
        </p:txBody>
      </p:sp>
      <p:sp>
        <p:nvSpPr>
          <p:cNvPr id="3" name="Content Placeholder 2"/>
          <p:cNvSpPr>
            <a:spLocks noGrp="1"/>
          </p:cNvSpPr>
          <p:nvPr>
            <p:ph sz="quarter" idx="1"/>
          </p:nvPr>
        </p:nvSpPr>
        <p:spPr>
          <a:xfrm>
            <a:off x="533400" y="1143000"/>
            <a:ext cx="8229600" cy="5105400"/>
          </a:xfrm>
        </p:spPr>
        <p:txBody>
          <a:bodyPr>
            <a:noAutofit/>
          </a:bodyPr>
          <a:lstStyle/>
          <a:p>
            <a:pPr>
              <a:lnSpc>
                <a:spcPct val="80000"/>
              </a:lnSpc>
            </a:pPr>
            <a:endParaRPr lang="en-US" sz="2000" b="1" dirty="0" smtClean="0"/>
          </a:p>
          <a:p>
            <a:pPr>
              <a:lnSpc>
                <a:spcPct val="80000"/>
              </a:lnSpc>
            </a:pPr>
            <a:endParaRPr lang="en-US" sz="2000" b="1" dirty="0" smtClean="0"/>
          </a:p>
          <a:p>
            <a:pPr>
              <a:lnSpc>
                <a:spcPct val="80000"/>
              </a:lnSpc>
            </a:pPr>
            <a:r>
              <a:rPr lang="en-US" sz="2800" b="1" dirty="0" smtClean="0"/>
              <a:t>Auction Rate </a:t>
            </a:r>
            <a:r>
              <a:rPr lang="en-US" sz="2800" b="1" dirty="0" smtClean="0"/>
              <a:t>Securities</a:t>
            </a:r>
          </a:p>
          <a:p>
            <a:pPr lvl="1">
              <a:lnSpc>
                <a:spcPct val="80000"/>
              </a:lnSpc>
            </a:pPr>
            <a:r>
              <a:rPr lang="en-US" sz="1800" dirty="0" smtClean="0"/>
              <a:t>The </a:t>
            </a:r>
            <a:r>
              <a:rPr lang="en-US" sz="1800" dirty="0" smtClean="0"/>
              <a:t>interest rate that will be paid on a specific security as determined by an auction process. The auctions take place at periodic intervals, and the interest rate is fixed until the next auction is held</a:t>
            </a:r>
            <a:r>
              <a:rPr lang="en-US" sz="1800" dirty="0" smtClean="0"/>
              <a:t>.</a:t>
            </a:r>
            <a:endParaRPr lang="en-US" sz="2800" dirty="0" smtClean="0"/>
          </a:p>
          <a:p>
            <a:pPr>
              <a:lnSpc>
                <a:spcPct val="80000"/>
              </a:lnSpc>
            </a:pPr>
            <a:r>
              <a:rPr lang="en-US" sz="2800" b="1" dirty="0" smtClean="0"/>
              <a:t>Risk Premium</a:t>
            </a:r>
            <a:r>
              <a:rPr lang="en-US" sz="2800" dirty="0" smtClean="0"/>
              <a:t> </a:t>
            </a:r>
          </a:p>
          <a:p>
            <a:pPr lvl="1">
              <a:lnSpc>
                <a:spcPct val="80000"/>
              </a:lnSpc>
            </a:pPr>
            <a:r>
              <a:rPr lang="en-US" sz="1800" dirty="0" smtClean="0"/>
              <a:t>Compensation </a:t>
            </a:r>
            <a:r>
              <a:rPr lang="en-US" sz="1800" dirty="0" smtClean="0"/>
              <a:t>for investors who tolerate the extra risk, the riskier the asset the higher the </a:t>
            </a:r>
            <a:r>
              <a:rPr lang="en-US" sz="1800" dirty="0" smtClean="0"/>
              <a:t>premium</a:t>
            </a:r>
            <a:endParaRPr lang="en-US" sz="2800" b="1" dirty="0" smtClean="0"/>
          </a:p>
          <a:p>
            <a:pPr>
              <a:lnSpc>
                <a:spcPct val="80000"/>
              </a:lnSpc>
            </a:pPr>
            <a:r>
              <a:rPr lang="en-US" sz="2800" b="1" dirty="0" smtClean="0"/>
              <a:t>Put</a:t>
            </a:r>
          </a:p>
          <a:p>
            <a:pPr lvl="1">
              <a:lnSpc>
                <a:spcPct val="80000"/>
              </a:lnSpc>
            </a:pPr>
            <a:r>
              <a:rPr lang="en-US" sz="1800" dirty="0" smtClean="0"/>
              <a:t>An </a:t>
            </a:r>
            <a:r>
              <a:rPr lang="en-US" sz="1800" dirty="0" smtClean="0"/>
              <a:t>option that gives the holder (Lender) the right to sell a certain quantity of an asset to the writer of the option (Dept of ED), at a specified price up to a specified date</a:t>
            </a:r>
            <a:r>
              <a:rPr lang="en-US" sz="1800" b="1" dirty="0" smtClean="0"/>
              <a:t>.</a:t>
            </a:r>
            <a:endParaRPr lang="en-US" sz="1800" dirty="0" smtClean="0"/>
          </a:p>
          <a:p>
            <a:pPr>
              <a:lnSpc>
                <a:spcPct val="80000"/>
              </a:lnSpc>
            </a:pPr>
            <a:r>
              <a:rPr lang="en-US" sz="2800" b="1" dirty="0" smtClean="0"/>
              <a:t>Participation</a:t>
            </a:r>
          </a:p>
          <a:p>
            <a:pPr lvl="1">
              <a:lnSpc>
                <a:spcPct val="80000"/>
              </a:lnSpc>
            </a:pPr>
            <a:r>
              <a:rPr lang="en-US" sz="1800" dirty="0" smtClean="0"/>
              <a:t>An </a:t>
            </a:r>
            <a:r>
              <a:rPr lang="en-US" sz="1800" dirty="0" smtClean="0"/>
              <a:t>ownership interest on an Asset. </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Terms and Definitions:  Financial Markets</a:t>
            </a:r>
            <a:endParaRPr lang="en-US" dirty="0"/>
          </a:p>
        </p:txBody>
      </p:sp>
      <p:sp>
        <p:nvSpPr>
          <p:cNvPr id="3" name="Date Placeholder 2"/>
          <p:cNvSpPr>
            <a:spLocks noGrp="1"/>
          </p:cNvSpPr>
          <p:nvPr>
            <p:ph type="dt" sz="half" idx="10"/>
          </p:nvPr>
        </p:nvSpPr>
        <p:spPr/>
        <p:txBody>
          <a:bodyPr/>
          <a:lstStyle/>
          <a:p>
            <a:r>
              <a:rPr lang="en-US" smtClean="0"/>
              <a:t>12/8/2008</a:t>
            </a:r>
            <a:endParaRPr lang="en-US"/>
          </a:p>
        </p:txBody>
      </p:sp>
      <p:sp>
        <p:nvSpPr>
          <p:cNvPr id="4" name="Slide Number Placeholder 3"/>
          <p:cNvSpPr>
            <a:spLocks noGrp="1"/>
          </p:cNvSpPr>
          <p:nvPr>
            <p:ph type="sldNum" sz="quarter" idx="12"/>
          </p:nvPr>
        </p:nvSpPr>
        <p:spPr/>
        <p:txBody>
          <a:bodyPr/>
          <a:lstStyle/>
          <a:p>
            <a:fld id="{F3A85814-34B9-4667-A244-D1B7E721FA02}" type="slidenum">
              <a:rPr lang="en-US" smtClean="0"/>
              <a:pPr/>
              <a:t>32</a:t>
            </a:fld>
            <a:endParaRPr lang="en-US"/>
          </a:p>
        </p:txBody>
      </p:sp>
      <p:sp>
        <p:nvSpPr>
          <p:cNvPr id="5" name="Content Placeholder 4"/>
          <p:cNvSpPr>
            <a:spLocks noGrp="1"/>
          </p:cNvSpPr>
          <p:nvPr>
            <p:ph sz="quarter" idx="1"/>
          </p:nvPr>
        </p:nvSpPr>
        <p:spPr/>
        <p:txBody>
          <a:bodyPr>
            <a:normAutofit/>
          </a:bodyPr>
          <a:lstStyle/>
          <a:p>
            <a:pPr>
              <a:lnSpc>
                <a:spcPct val="80000"/>
              </a:lnSpc>
            </a:pPr>
            <a:r>
              <a:rPr lang="en-US" sz="2400" b="1" dirty="0" smtClean="0"/>
              <a:t>Libor </a:t>
            </a:r>
            <a:r>
              <a:rPr lang="en-US" sz="2400" b="1" dirty="0" smtClean="0"/>
              <a:t>Rate</a:t>
            </a:r>
          </a:p>
          <a:p>
            <a:pPr lvl="1">
              <a:lnSpc>
                <a:spcPct val="80000"/>
              </a:lnSpc>
            </a:pPr>
            <a:r>
              <a:rPr lang="en-US" sz="1800" dirty="0" smtClean="0"/>
              <a:t>London </a:t>
            </a:r>
            <a:r>
              <a:rPr lang="en-US" sz="1800" dirty="0" smtClean="0"/>
              <a:t>Inter-Bank Offer Rate. The rate that banks charge each other for loans.  The LIBOR is officially fixed once a day by a small group of large London banks, but the rate changes throughout the day.</a:t>
            </a:r>
          </a:p>
          <a:p>
            <a:pPr>
              <a:lnSpc>
                <a:spcPct val="80000"/>
              </a:lnSpc>
            </a:pPr>
            <a:r>
              <a:rPr lang="en-US" sz="2400" b="1" dirty="0" smtClean="0"/>
              <a:t>Index Rate Mismatch </a:t>
            </a:r>
          </a:p>
          <a:p>
            <a:pPr lvl="1">
              <a:lnSpc>
                <a:spcPct val="80000"/>
              </a:lnSpc>
            </a:pPr>
            <a:r>
              <a:rPr lang="en-US" sz="1800" dirty="0" smtClean="0"/>
              <a:t>The </a:t>
            </a:r>
            <a:r>
              <a:rPr lang="en-US" sz="1800" dirty="0" smtClean="0"/>
              <a:t>volatility that occurs when assets and liabilities are based on different indexes (LIBOR vs. Commercial Paper).  Recent events have created rate changes in one index vs. another causing volatility.</a:t>
            </a:r>
          </a:p>
          <a:p>
            <a:pPr>
              <a:lnSpc>
                <a:spcPct val="80000"/>
              </a:lnSpc>
            </a:pPr>
            <a:r>
              <a:rPr lang="en-US" sz="2400" b="1" dirty="0" smtClean="0"/>
              <a:t>Credit Default </a:t>
            </a:r>
            <a:r>
              <a:rPr lang="en-US" sz="2400" b="1" dirty="0" smtClean="0"/>
              <a:t>Swaps</a:t>
            </a:r>
          </a:p>
          <a:p>
            <a:pPr lvl="1">
              <a:lnSpc>
                <a:spcPct val="80000"/>
              </a:lnSpc>
            </a:pPr>
            <a:r>
              <a:rPr lang="en-US" sz="1800" dirty="0" smtClean="0"/>
              <a:t>A </a:t>
            </a:r>
            <a:r>
              <a:rPr lang="en-US" sz="1800" dirty="0" smtClean="0"/>
              <a:t>specific agreement which allows the transfer of risk from one party to the other. One party is a lender and faces credit risk from a third party, and the counterparty agrees to insure this risk in exchange of regular payments (essentially an insurance premium).</a:t>
            </a:r>
          </a:p>
          <a:p>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Terms and Definitions:  Profitability Measures</a:t>
            </a:r>
            <a:endParaRPr lang="en-US" dirty="0"/>
          </a:p>
        </p:txBody>
      </p:sp>
      <p:sp>
        <p:nvSpPr>
          <p:cNvPr id="4" name="Date Placeholder 3"/>
          <p:cNvSpPr>
            <a:spLocks noGrp="1"/>
          </p:cNvSpPr>
          <p:nvPr>
            <p:ph type="dt" sz="half" idx="10"/>
          </p:nvPr>
        </p:nvSpPr>
        <p:spPr/>
        <p:txBody>
          <a:bodyPr/>
          <a:lstStyle/>
          <a:p>
            <a:r>
              <a:rPr lang="en-US" smtClean="0"/>
              <a:t>12/8/2008</a:t>
            </a:r>
            <a:endParaRPr lang="en-US"/>
          </a:p>
        </p:txBody>
      </p:sp>
      <p:sp>
        <p:nvSpPr>
          <p:cNvPr id="5" name="Slide Number Placeholder 4"/>
          <p:cNvSpPr>
            <a:spLocks noGrp="1"/>
          </p:cNvSpPr>
          <p:nvPr>
            <p:ph type="sldNum" sz="quarter" idx="12"/>
          </p:nvPr>
        </p:nvSpPr>
        <p:spPr/>
        <p:txBody>
          <a:bodyPr/>
          <a:lstStyle/>
          <a:p>
            <a:fld id="{F3A85814-34B9-4667-A244-D1B7E721FA02}" type="slidenum">
              <a:rPr lang="en-US" smtClean="0"/>
              <a:pPr/>
              <a:t>33</a:t>
            </a:fld>
            <a:endParaRPr lang="en-US"/>
          </a:p>
        </p:txBody>
      </p:sp>
      <p:sp>
        <p:nvSpPr>
          <p:cNvPr id="3" name="Content Placeholder 2"/>
          <p:cNvSpPr>
            <a:spLocks noGrp="1"/>
          </p:cNvSpPr>
          <p:nvPr>
            <p:ph sz="quarter" idx="1"/>
          </p:nvPr>
        </p:nvSpPr>
        <p:spPr>
          <a:xfrm>
            <a:off x="301752" y="1447800"/>
            <a:ext cx="8503920" cy="4800600"/>
          </a:xfrm>
        </p:spPr>
        <p:txBody>
          <a:bodyPr>
            <a:normAutofit lnSpcReduction="10000"/>
          </a:bodyPr>
          <a:lstStyle/>
          <a:p>
            <a:r>
              <a:rPr lang="en-US" sz="2400" b="1" dirty="0" smtClean="0"/>
              <a:t>Yield</a:t>
            </a:r>
            <a:r>
              <a:rPr lang="en-US" sz="2400" dirty="0" smtClean="0"/>
              <a:t> </a:t>
            </a:r>
            <a:endParaRPr lang="en-US" sz="2400" dirty="0" smtClean="0"/>
          </a:p>
          <a:p>
            <a:pPr lvl="1"/>
            <a:r>
              <a:rPr lang="en-US" sz="1600" dirty="0" smtClean="0"/>
              <a:t>Average </a:t>
            </a:r>
            <a:r>
              <a:rPr lang="en-US" sz="1600" dirty="0" smtClean="0"/>
              <a:t>annual return on assets Sallie Mae receives from an investment or, the “Net Interest Spread”</a:t>
            </a:r>
          </a:p>
          <a:p>
            <a:r>
              <a:rPr lang="en-US" sz="2400" b="1" dirty="0" err="1" smtClean="0"/>
              <a:t>NPV</a:t>
            </a:r>
            <a:r>
              <a:rPr lang="en-US" sz="2400" dirty="0" smtClean="0"/>
              <a:t> </a:t>
            </a:r>
            <a:endParaRPr lang="en-US" sz="2400" dirty="0" smtClean="0"/>
          </a:p>
          <a:p>
            <a:pPr lvl="1"/>
            <a:r>
              <a:rPr lang="en-US" sz="1600" dirty="0" smtClean="0"/>
              <a:t>Current </a:t>
            </a:r>
            <a:r>
              <a:rPr lang="en-US" sz="1600" dirty="0" smtClean="0"/>
              <a:t>present value of the stream of cash flows from Sallie Mae’s investment in an </a:t>
            </a:r>
            <a:r>
              <a:rPr lang="en-US" sz="1600" b="1" dirty="0" smtClean="0"/>
              <a:t>Asset,</a:t>
            </a:r>
            <a:r>
              <a:rPr lang="en-US" sz="1600" dirty="0" smtClean="0"/>
              <a:t> discounted at the </a:t>
            </a:r>
            <a:r>
              <a:rPr lang="en-US" sz="1600" b="1" dirty="0" smtClean="0"/>
              <a:t>Cost of Funds</a:t>
            </a:r>
            <a:r>
              <a:rPr lang="en-US" sz="1600" dirty="0" smtClean="0"/>
              <a:t>.</a:t>
            </a:r>
          </a:p>
          <a:p>
            <a:r>
              <a:rPr lang="en-US" sz="2400" b="1" dirty="0" err="1" smtClean="0"/>
              <a:t>NPVACC</a:t>
            </a:r>
            <a:r>
              <a:rPr lang="en-US" sz="2400" dirty="0" smtClean="0"/>
              <a:t> </a:t>
            </a:r>
            <a:endParaRPr lang="en-US" sz="2400" dirty="0" smtClean="0"/>
          </a:p>
          <a:p>
            <a:pPr lvl="1"/>
            <a:r>
              <a:rPr lang="en-US" sz="1600" dirty="0" smtClean="0"/>
              <a:t>Current </a:t>
            </a:r>
            <a:r>
              <a:rPr lang="en-US" sz="1600" dirty="0" smtClean="0"/>
              <a:t>Present Value of the stream of cash flows from an investment in an Asset, less </a:t>
            </a:r>
            <a:r>
              <a:rPr lang="en-US" sz="1600" dirty="0" err="1" smtClean="0"/>
              <a:t>G&amp;A</a:t>
            </a:r>
            <a:r>
              <a:rPr lang="en-US" sz="1600" dirty="0" smtClean="0"/>
              <a:t> and cost of capital to compensate shareholders at a given minimum return.</a:t>
            </a:r>
          </a:p>
          <a:p>
            <a:pPr lvl="2"/>
            <a:r>
              <a:rPr lang="en-US" dirty="0" smtClean="0">
                <a:solidFill>
                  <a:schemeClr val="tx1"/>
                </a:solidFill>
              </a:rPr>
              <a:t>Adjust expected capital ratio to account for risk based pricing</a:t>
            </a:r>
          </a:p>
          <a:p>
            <a:pPr lvl="2"/>
            <a:r>
              <a:rPr lang="en-US" dirty="0" smtClean="0">
                <a:solidFill>
                  <a:schemeClr val="tx1"/>
                </a:solidFill>
              </a:rPr>
              <a:t>As portfolio risk increases, required capital increases</a:t>
            </a:r>
            <a:endParaRPr lang="en-US" dirty="0" smtClean="0"/>
          </a:p>
          <a:p>
            <a:r>
              <a:rPr lang="en-US" sz="2400" b="1" dirty="0" smtClean="0"/>
              <a:t>ROE</a:t>
            </a:r>
            <a:endParaRPr lang="en-US" sz="2400" dirty="0" smtClean="0"/>
          </a:p>
          <a:p>
            <a:pPr lvl="1"/>
            <a:r>
              <a:rPr lang="en-US" sz="1600" dirty="0" smtClean="0"/>
              <a:t>Average </a:t>
            </a:r>
            <a:r>
              <a:rPr lang="en-US" sz="1600" dirty="0" smtClean="0"/>
              <a:t>annual return on equity a lender receives from an investment.</a:t>
            </a:r>
          </a:p>
          <a:p>
            <a:r>
              <a:rPr lang="en-US" sz="2400" b="1" dirty="0" smtClean="0"/>
              <a:t>Average </a:t>
            </a:r>
            <a:r>
              <a:rPr lang="en-US" sz="2400" b="1" dirty="0" smtClean="0"/>
              <a:t>Life</a:t>
            </a:r>
            <a:endParaRPr lang="en-US" sz="2400" dirty="0" smtClean="0"/>
          </a:p>
          <a:p>
            <a:pPr lvl="1"/>
            <a:r>
              <a:rPr lang="en-US" sz="1600" dirty="0" smtClean="0"/>
              <a:t>Average </a:t>
            </a:r>
            <a:r>
              <a:rPr lang="en-US" sz="1600" dirty="0" smtClean="0"/>
              <a:t>number of years that the original principal is outstanding.</a:t>
            </a:r>
          </a:p>
          <a:p>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4" name="Date Placeholder 3"/>
          <p:cNvSpPr>
            <a:spLocks noGrp="1"/>
          </p:cNvSpPr>
          <p:nvPr>
            <p:ph type="dt" sz="half" idx="10"/>
          </p:nvPr>
        </p:nvSpPr>
        <p:spPr/>
        <p:txBody>
          <a:bodyPr/>
          <a:lstStyle/>
          <a:p>
            <a:r>
              <a:rPr lang="en-US" smtClean="0"/>
              <a:t>12/8/2008</a:t>
            </a:r>
            <a:endParaRPr lang="en-US"/>
          </a:p>
        </p:txBody>
      </p:sp>
      <p:sp>
        <p:nvSpPr>
          <p:cNvPr id="5" name="Slide Number Placeholder 4"/>
          <p:cNvSpPr>
            <a:spLocks noGrp="1"/>
          </p:cNvSpPr>
          <p:nvPr>
            <p:ph type="sldNum" sz="quarter" idx="12"/>
          </p:nvPr>
        </p:nvSpPr>
        <p:spPr/>
        <p:txBody>
          <a:bodyPr/>
          <a:lstStyle/>
          <a:p>
            <a:fld id="{F3A85814-34B9-4667-A244-D1B7E721FA02}" type="slidenum">
              <a:rPr lang="en-US" smtClean="0"/>
              <a:pPr/>
              <a:t>34</a:t>
            </a:fld>
            <a:endParaRPr lang="en-US"/>
          </a:p>
        </p:txBody>
      </p:sp>
      <p:sp>
        <p:nvSpPr>
          <p:cNvPr id="3" name="Content Placeholder 2"/>
          <p:cNvSpPr>
            <a:spLocks noGrp="1"/>
          </p:cNvSpPr>
          <p:nvPr>
            <p:ph sz="quarter" idx="1"/>
          </p:nvPr>
        </p:nvSpPr>
        <p:spPr/>
        <p:txBody>
          <a:bodyPr>
            <a:normAutofit fontScale="47500" lnSpcReduction="20000"/>
          </a:bodyPr>
          <a:lstStyle/>
          <a:p>
            <a:r>
              <a:rPr lang="en-US" sz="3300" dirty="0" smtClean="0"/>
              <a:t>Default Swaps – The </a:t>
            </a:r>
            <a:r>
              <a:rPr lang="en-US" sz="3300" dirty="0" err="1" smtClean="0"/>
              <a:t>Monstor</a:t>
            </a:r>
            <a:r>
              <a:rPr lang="en-US" sz="3300" dirty="0" smtClean="0"/>
              <a:t> that Ate Wall Street</a:t>
            </a:r>
          </a:p>
          <a:p>
            <a:pPr lvl="1"/>
            <a:r>
              <a:rPr lang="en-US" sz="2900" dirty="0" smtClean="0">
                <a:hlinkClick r:id="rId2"/>
              </a:rPr>
              <a:t>http://www.newsweek.com/id/161199/page/2</a:t>
            </a:r>
            <a:endParaRPr lang="en-US" sz="2900" dirty="0" smtClean="0"/>
          </a:p>
          <a:p>
            <a:r>
              <a:rPr lang="en-US" sz="3300" dirty="0" smtClean="0"/>
              <a:t>What Caused the Credit Crisis?</a:t>
            </a:r>
          </a:p>
          <a:p>
            <a:pPr lvl="1"/>
            <a:r>
              <a:rPr lang="en-US" sz="2900" u="sng" dirty="0" smtClean="0">
                <a:hlinkClick r:id="rId3"/>
              </a:rPr>
              <a:t>http://economistsview.typepad.com/economistsview/2008/10/what-caused-the.html</a:t>
            </a:r>
            <a:endParaRPr lang="en-US" sz="2900" u="sng" dirty="0" smtClean="0"/>
          </a:p>
          <a:p>
            <a:pPr lvl="1"/>
            <a:r>
              <a:rPr lang="en-US" sz="2900" u="sng" dirty="0" smtClean="0">
                <a:hlinkClick r:id="rId4"/>
              </a:rPr>
              <a:t>http://economictimes.indiatimes.com/articleshow/3561424.cms</a:t>
            </a:r>
            <a:r>
              <a:rPr lang="en-US" sz="2900" u="sng" dirty="0" smtClean="0"/>
              <a:t> </a:t>
            </a:r>
          </a:p>
          <a:p>
            <a:r>
              <a:rPr lang="en-US" sz="3300" dirty="0" smtClean="0"/>
              <a:t>Index Rate Mismatch</a:t>
            </a:r>
          </a:p>
          <a:p>
            <a:pPr lvl="1"/>
            <a:r>
              <a:rPr lang="en-US" sz="2900" dirty="0" smtClean="0">
                <a:hlinkClick r:id="rId5"/>
              </a:rPr>
              <a:t>http://www.finaid.org/loans/indexratemismatch.phtml</a:t>
            </a:r>
            <a:r>
              <a:rPr lang="en-US" sz="2900" dirty="0" smtClean="0"/>
              <a:t> </a:t>
            </a:r>
          </a:p>
          <a:p>
            <a:r>
              <a:rPr lang="en-US" sz="3300" dirty="0" smtClean="0"/>
              <a:t>HR 5715 (</a:t>
            </a:r>
            <a:r>
              <a:rPr lang="en-US" sz="3300" dirty="0" err="1" smtClean="0"/>
              <a:t>ECASLA</a:t>
            </a:r>
            <a:r>
              <a:rPr lang="en-US" sz="3300" dirty="0" smtClean="0"/>
              <a:t>)</a:t>
            </a:r>
          </a:p>
          <a:p>
            <a:pPr lvl="1"/>
            <a:r>
              <a:rPr lang="en-US" sz="2900" dirty="0" smtClean="0">
                <a:hlinkClick r:id="rId6"/>
              </a:rPr>
              <a:t>http://www.nasfaa.org/publications/2008/5715summary.html</a:t>
            </a:r>
            <a:endParaRPr lang="en-US" sz="2900" dirty="0" smtClean="0"/>
          </a:p>
          <a:p>
            <a:pPr lvl="1"/>
            <a:r>
              <a:rPr lang="en-US" sz="2900" dirty="0" smtClean="0">
                <a:hlinkClick r:id="rId7"/>
              </a:rPr>
              <a:t>http://frwebgate.access.gpo.gov/cgi-bin/getdoc.cgi?dbname=110_cong_bills&amp;docid=f:h5715enr.txt.pdf</a:t>
            </a:r>
            <a:endParaRPr lang="en-US" sz="2900" dirty="0" smtClean="0"/>
          </a:p>
          <a:p>
            <a:pPr lvl="1"/>
            <a:r>
              <a:rPr lang="en-US" sz="2900" dirty="0" smtClean="0">
                <a:hlinkClick r:id="rId8"/>
              </a:rPr>
              <a:t>http://www.nasfaa.org/publications/2008/lnextend091608.html</a:t>
            </a:r>
            <a:r>
              <a:rPr lang="en-US" sz="2900" dirty="0" smtClean="0"/>
              <a:t> </a:t>
            </a:r>
          </a:p>
          <a:p>
            <a:pPr lvl="1"/>
            <a:r>
              <a:rPr lang="en-US" sz="2900" dirty="0" smtClean="0">
                <a:hlinkClick r:id="rId9"/>
              </a:rPr>
              <a:t>http://www.nasfaa.org/publications/2008/lnloans112108.html</a:t>
            </a:r>
            <a:r>
              <a:rPr lang="en-US" sz="2900" dirty="0" smtClean="0"/>
              <a:t> </a:t>
            </a:r>
          </a:p>
          <a:p>
            <a:pPr lvl="1"/>
            <a:r>
              <a:rPr lang="en-US" sz="2900" dirty="0" smtClean="0"/>
              <a:t>HR 6889 Extension of HR 5715 </a:t>
            </a:r>
          </a:p>
          <a:p>
            <a:pPr lvl="2"/>
            <a:r>
              <a:rPr lang="en-US" sz="2500" dirty="0" smtClean="0">
                <a:hlinkClick r:id="rId10"/>
              </a:rPr>
              <a:t>http://nasfaa.org/PDFs/2008/hr6889.pdf</a:t>
            </a:r>
            <a:r>
              <a:rPr lang="en-US" sz="2500" dirty="0" smtClean="0"/>
              <a:t> </a:t>
            </a:r>
          </a:p>
          <a:p>
            <a:pPr lvl="2"/>
            <a:r>
              <a:rPr lang="en-US" sz="2500" dirty="0" smtClean="0">
                <a:hlinkClick r:id="rId11"/>
              </a:rPr>
              <a:t>http://www.ed.gov/students/college/aid/ecasla-facts.html</a:t>
            </a:r>
            <a:r>
              <a:rPr lang="en-US" sz="2500" dirty="0" smtClean="0"/>
              <a:t> </a:t>
            </a:r>
          </a:p>
          <a:p>
            <a:pPr lvl="1"/>
            <a:r>
              <a:rPr lang="en-US" sz="2900" dirty="0" err="1" smtClean="0"/>
              <a:t>TALF</a:t>
            </a:r>
            <a:endParaRPr lang="en-US" sz="2900" dirty="0" smtClean="0"/>
          </a:p>
          <a:p>
            <a:pPr lvl="2"/>
            <a:r>
              <a:rPr lang="en-US" sz="2500" dirty="0" smtClean="0">
                <a:hlinkClick r:id="rId12"/>
              </a:rPr>
              <a:t>http://www.federalreserve.gov/newsevents/press/monetary/monetary20081125a1.pdf</a:t>
            </a:r>
            <a:r>
              <a:rPr lang="en-US" sz="2500" dirty="0" smtClean="0"/>
              <a:t> </a:t>
            </a:r>
          </a:p>
          <a:p>
            <a:pPr lvl="2"/>
            <a:r>
              <a:rPr lang="en-US" sz="2500" dirty="0" smtClean="0">
                <a:hlinkClick r:id="rId13"/>
              </a:rPr>
              <a:t>http://www.nasfaa.org/publications/2008/lnprivate112608.html</a:t>
            </a:r>
            <a:r>
              <a:rPr lang="en-US" sz="2500" dirty="0" smtClean="0"/>
              <a:t> </a:t>
            </a:r>
          </a:p>
          <a:p>
            <a:pPr lvl="2"/>
            <a:r>
              <a:rPr lang="en-US" sz="2500" dirty="0" smtClean="0"/>
              <a:t>http://www.federalreserve.gov/newsevents/press/monetary/20081125a.htm</a:t>
            </a:r>
          </a:p>
          <a:p>
            <a:pPr lvl="1"/>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FFEL</a:t>
            </a:r>
            <a:r>
              <a:rPr lang="en-US" dirty="0" smtClean="0"/>
              <a:t> Economics – Healthy Economy</a:t>
            </a:r>
            <a:endParaRPr lang="en-US" dirty="0"/>
          </a:p>
        </p:txBody>
      </p:sp>
      <p:sp>
        <p:nvSpPr>
          <p:cNvPr id="18" name="Date Placeholder 17"/>
          <p:cNvSpPr>
            <a:spLocks noGrp="1"/>
          </p:cNvSpPr>
          <p:nvPr>
            <p:ph type="dt" sz="half" idx="10"/>
          </p:nvPr>
        </p:nvSpPr>
        <p:spPr/>
        <p:txBody>
          <a:bodyPr/>
          <a:lstStyle/>
          <a:p>
            <a:r>
              <a:rPr lang="en-US" smtClean="0"/>
              <a:t>12/8/2008</a:t>
            </a:r>
            <a:endParaRPr lang="en-US"/>
          </a:p>
        </p:txBody>
      </p:sp>
      <p:sp>
        <p:nvSpPr>
          <p:cNvPr id="19" name="Slide Number Placeholder 18"/>
          <p:cNvSpPr>
            <a:spLocks noGrp="1"/>
          </p:cNvSpPr>
          <p:nvPr>
            <p:ph type="sldNum" sz="quarter" idx="12"/>
          </p:nvPr>
        </p:nvSpPr>
        <p:spPr/>
        <p:txBody>
          <a:bodyPr/>
          <a:lstStyle/>
          <a:p>
            <a:fld id="{F3A85814-34B9-4667-A244-D1B7E721FA02}" type="slidenum">
              <a:rPr lang="en-US" smtClean="0"/>
              <a:pPr/>
              <a:t>4</a:t>
            </a:fld>
            <a:endParaRPr lang="en-US"/>
          </a:p>
        </p:txBody>
      </p:sp>
      <p:sp>
        <p:nvSpPr>
          <p:cNvPr id="3" name="Content Placeholder 2"/>
          <p:cNvSpPr>
            <a:spLocks noGrp="1"/>
          </p:cNvSpPr>
          <p:nvPr>
            <p:ph sz="quarter" idx="1"/>
          </p:nvPr>
        </p:nvSpPr>
        <p:spPr/>
        <p:txBody>
          <a:bodyPr/>
          <a:lstStyle/>
          <a:p>
            <a:pPr algn="ctr">
              <a:buNone/>
            </a:pPr>
            <a:r>
              <a:rPr lang="en-US" dirty="0" smtClean="0">
                <a:latin typeface="+mj-lt"/>
              </a:rPr>
              <a:t>Student Loan Lifecycle</a:t>
            </a:r>
            <a:endParaRPr lang="en-US" dirty="0">
              <a:latin typeface="+mj-lt"/>
            </a:endParaRPr>
          </a:p>
        </p:txBody>
      </p:sp>
      <p:sp>
        <p:nvSpPr>
          <p:cNvPr id="4" name="Rectangle 2"/>
          <p:cNvSpPr>
            <a:spLocks noChangeArrowheads="1"/>
          </p:cNvSpPr>
          <p:nvPr/>
        </p:nvSpPr>
        <p:spPr bwMode="auto">
          <a:xfrm>
            <a:off x="381000" y="3352800"/>
            <a:ext cx="1371600" cy="990600"/>
          </a:xfrm>
          <a:prstGeom prst="rect">
            <a:avLst/>
          </a:prstGeom>
          <a:solidFill>
            <a:srgbClr val="FFFFFF"/>
          </a:solidFill>
          <a:ln w="38100">
            <a:solidFill>
              <a:srgbClr val="FFCC00"/>
            </a:solidFill>
            <a:miter lim="800000"/>
            <a:headEnd/>
            <a:tailEnd/>
          </a:ln>
          <a:effectLst/>
        </p:spPr>
        <p:txBody>
          <a:bodyPr wrap="none" anchor="ctr"/>
          <a:lstStyle/>
          <a:p>
            <a:pPr algn="ctr"/>
            <a:r>
              <a:rPr lang="en-US" sz="1400" b="1" dirty="0">
                <a:solidFill>
                  <a:srgbClr val="0000FF"/>
                </a:solidFill>
                <a:latin typeface="+mj-lt"/>
              </a:rPr>
              <a:t>Student Loan</a:t>
            </a:r>
          </a:p>
          <a:p>
            <a:pPr algn="ctr"/>
            <a:r>
              <a:rPr lang="en-US" sz="1400" b="1" dirty="0">
                <a:solidFill>
                  <a:srgbClr val="0000FF"/>
                </a:solidFill>
                <a:latin typeface="+mj-lt"/>
              </a:rPr>
              <a:t>Application</a:t>
            </a:r>
          </a:p>
        </p:txBody>
      </p:sp>
      <p:sp>
        <p:nvSpPr>
          <p:cNvPr id="5" name="Rectangle 3"/>
          <p:cNvSpPr>
            <a:spLocks noChangeArrowheads="1"/>
          </p:cNvSpPr>
          <p:nvPr/>
        </p:nvSpPr>
        <p:spPr bwMode="auto">
          <a:xfrm>
            <a:off x="1905000" y="3352800"/>
            <a:ext cx="1143000" cy="1042987"/>
          </a:xfrm>
          <a:prstGeom prst="rect">
            <a:avLst/>
          </a:prstGeom>
          <a:solidFill>
            <a:srgbClr val="FFFFFF"/>
          </a:solidFill>
          <a:ln w="38100">
            <a:solidFill>
              <a:srgbClr val="FFCC00"/>
            </a:solidFill>
            <a:miter lim="800000"/>
            <a:headEnd/>
            <a:tailEnd/>
          </a:ln>
          <a:effectLst/>
        </p:spPr>
        <p:txBody>
          <a:bodyPr anchor="ctr"/>
          <a:lstStyle/>
          <a:p>
            <a:pPr algn="ctr"/>
            <a:r>
              <a:rPr lang="en-US" sz="1100" b="1" dirty="0">
                <a:solidFill>
                  <a:srgbClr val="0000FF"/>
                </a:solidFill>
                <a:latin typeface="+mj-lt"/>
              </a:rPr>
              <a:t>Federal</a:t>
            </a:r>
          </a:p>
          <a:p>
            <a:pPr algn="ctr"/>
            <a:r>
              <a:rPr lang="en-US" sz="1100" b="1" dirty="0">
                <a:solidFill>
                  <a:srgbClr val="0000FF"/>
                </a:solidFill>
                <a:latin typeface="+mj-lt"/>
              </a:rPr>
              <a:t>Guarantee or Private Underwriting</a:t>
            </a:r>
          </a:p>
        </p:txBody>
      </p:sp>
      <p:sp>
        <p:nvSpPr>
          <p:cNvPr id="6" name="Rectangle 4"/>
          <p:cNvSpPr>
            <a:spLocks noChangeArrowheads="1"/>
          </p:cNvSpPr>
          <p:nvPr/>
        </p:nvSpPr>
        <p:spPr bwMode="auto">
          <a:xfrm>
            <a:off x="3200400" y="3352800"/>
            <a:ext cx="1219200" cy="990600"/>
          </a:xfrm>
          <a:prstGeom prst="rect">
            <a:avLst/>
          </a:prstGeom>
          <a:solidFill>
            <a:srgbClr val="FFFFFF"/>
          </a:solidFill>
          <a:ln w="38100">
            <a:solidFill>
              <a:srgbClr val="FFCC00"/>
            </a:solidFill>
            <a:miter lim="800000"/>
            <a:headEnd/>
            <a:tailEnd/>
          </a:ln>
          <a:effectLst/>
        </p:spPr>
        <p:txBody>
          <a:bodyPr wrap="none" anchor="ctr"/>
          <a:lstStyle/>
          <a:p>
            <a:pPr algn="ctr"/>
            <a:r>
              <a:rPr lang="en-US" sz="1400" b="1" dirty="0">
                <a:solidFill>
                  <a:srgbClr val="0000FF"/>
                </a:solidFill>
                <a:latin typeface="+mj-lt"/>
              </a:rPr>
              <a:t>Loan</a:t>
            </a:r>
          </a:p>
          <a:p>
            <a:pPr algn="ctr"/>
            <a:r>
              <a:rPr lang="en-US" sz="1400" b="1" dirty="0">
                <a:solidFill>
                  <a:srgbClr val="0000FF"/>
                </a:solidFill>
                <a:latin typeface="+mj-lt"/>
              </a:rPr>
              <a:t>Origination</a:t>
            </a:r>
          </a:p>
        </p:txBody>
      </p:sp>
      <p:sp>
        <p:nvSpPr>
          <p:cNvPr id="7" name="Rectangle 5"/>
          <p:cNvSpPr>
            <a:spLocks noChangeArrowheads="1"/>
          </p:cNvSpPr>
          <p:nvPr/>
        </p:nvSpPr>
        <p:spPr bwMode="auto">
          <a:xfrm>
            <a:off x="4648200" y="3352800"/>
            <a:ext cx="1219200" cy="990600"/>
          </a:xfrm>
          <a:prstGeom prst="rect">
            <a:avLst/>
          </a:prstGeom>
          <a:solidFill>
            <a:srgbClr val="FFFFFF"/>
          </a:solidFill>
          <a:ln w="38100">
            <a:solidFill>
              <a:srgbClr val="FFCC00"/>
            </a:solidFill>
            <a:miter lim="800000"/>
            <a:headEnd/>
            <a:tailEnd/>
          </a:ln>
          <a:effectLst/>
        </p:spPr>
        <p:txBody>
          <a:bodyPr wrap="none" anchor="ctr"/>
          <a:lstStyle/>
          <a:p>
            <a:pPr algn="ctr"/>
            <a:r>
              <a:rPr lang="en-US" sz="1400" b="1" dirty="0">
                <a:solidFill>
                  <a:srgbClr val="0000FF"/>
                </a:solidFill>
                <a:latin typeface="+mj-lt"/>
              </a:rPr>
              <a:t>Loan</a:t>
            </a:r>
          </a:p>
          <a:p>
            <a:pPr algn="ctr"/>
            <a:r>
              <a:rPr lang="en-US" sz="1400" b="1" dirty="0">
                <a:solidFill>
                  <a:srgbClr val="0000FF"/>
                </a:solidFill>
                <a:latin typeface="+mj-lt"/>
              </a:rPr>
              <a:t>Repayment</a:t>
            </a:r>
          </a:p>
        </p:txBody>
      </p:sp>
      <p:sp>
        <p:nvSpPr>
          <p:cNvPr id="8" name="Rectangle 8"/>
          <p:cNvSpPr>
            <a:spLocks noChangeArrowheads="1"/>
          </p:cNvSpPr>
          <p:nvPr/>
        </p:nvSpPr>
        <p:spPr bwMode="auto">
          <a:xfrm>
            <a:off x="6096000" y="3352800"/>
            <a:ext cx="914400" cy="990600"/>
          </a:xfrm>
          <a:prstGeom prst="rect">
            <a:avLst/>
          </a:prstGeom>
          <a:solidFill>
            <a:srgbClr val="FFFFFF"/>
          </a:solidFill>
          <a:ln w="38100">
            <a:solidFill>
              <a:srgbClr val="FFCC00"/>
            </a:solidFill>
            <a:miter lim="800000"/>
            <a:headEnd/>
            <a:tailEnd/>
          </a:ln>
          <a:effectLst/>
        </p:spPr>
        <p:txBody>
          <a:bodyPr wrap="none" anchor="ctr"/>
          <a:lstStyle/>
          <a:p>
            <a:pPr algn="ctr"/>
            <a:r>
              <a:rPr lang="en-US" sz="1400" b="1" dirty="0">
                <a:solidFill>
                  <a:srgbClr val="008000"/>
                </a:solidFill>
                <a:latin typeface="+mj-lt"/>
              </a:rPr>
              <a:t>Paid-in-</a:t>
            </a:r>
          </a:p>
          <a:p>
            <a:pPr algn="ctr"/>
            <a:r>
              <a:rPr lang="en-US" sz="1400" b="1" dirty="0">
                <a:solidFill>
                  <a:srgbClr val="008000"/>
                </a:solidFill>
                <a:latin typeface="+mj-lt"/>
              </a:rPr>
              <a:t>Full</a:t>
            </a:r>
          </a:p>
        </p:txBody>
      </p:sp>
      <p:sp>
        <p:nvSpPr>
          <p:cNvPr id="9" name="Rectangle 6"/>
          <p:cNvSpPr>
            <a:spLocks noChangeArrowheads="1"/>
          </p:cNvSpPr>
          <p:nvPr/>
        </p:nvSpPr>
        <p:spPr bwMode="auto">
          <a:xfrm>
            <a:off x="6096000" y="4495800"/>
            <a:ext cx="1295400" cy="990600"/>
          </a:xfrm>
          <a:prstGeom prst="rect">
            <a:avLst/>
          </a:prstGeom>
          <a:solidFill>
            <a:srgbClr val="FFFFFF"/>
          </a:solidFill>
          <a:ln w="38100">
            <a:solidFill>
              <a:srgbClr val="FFCC00"/>
            </a:solidFill>
            <a:miter lim="800000"/>
            <a:headEnd/>
            <a:tailEnd/>
          </a:ln>
          <a:effectLst/>
        </p:spPr>
        <p:txBody>
          <a:bodyPr wrap="none" anchor="ctr"/>
          <a:lstStyle/>
          <a:p>
            <a:pPr algn="ctr"/>
            <a:r>
              <a:rPr lang="en-US" sz="1400" b="1" dirty="0">
                <a:solidFill>
                  <a:srgbClr val="0000FF"/>
                </a:solidFill>
                <a:latin typeface="+mj-lt"/>
              </a:rPr>
              <a:t>Delinquency</a:t>
            </a:r>
          </a:p>
        </p:txBody>
      </p:sp>
      <p:sp>
        <p:nvSpPr>
          <p:cNvPr id="10" name="Rectangle 7"/>
          <p:cNvSpPr>
            <a:spLocks noChangeArrowheads="1"/>
          </p:cNvSpPr>
          <p:nvPr/>
        </p:nvSpPr>
        <p:spPr bwMode="auto">
          <a:xfrm>
            <a:off x="7620000" y="4495800"/>
            <a:ext cx="1066800" cy="990600"/>
          </a:xfrm>
          <a:prstGeom prst="rect">
            <a:avLst/>
          </a:prstGeom>
          <a:solidFill>
            <a:srgbClr val="FFFFFF"/>
          </a:solidFill>
          <a:ln w="38100">
            <a:solidFill>
              <a:srgbClr val="FFCC00"/>
            </a:solidFill>
            <a:miter lim="800000"/>
            <a:headEnd/>
            <a:tailEnd/>
          </a:ln>
          <a:effectLst/>
        </p:spPr>
        <p:txBody>
          <a:bodyPr wrap="none" anchor="ctr"/>
          <a:lstStyle/>
          <a:p>
            <a:pPr algn="ctr"/>
            <a:r>
              <a:rPr lang="en-US" sz="1400" b="1" dirty="0">
                <a:solidFill>
                  <a:srgbClr val="FF0000"/>
                </a:solidFill>
                <a:latin typeface="+mj-lt"/>
              </a:rPr>
              <a:t>Default</a:t>
            </a:r>
          </a:p>
          <a:p>
            <a:pPr algn="ctr"/>
            <a:r>
              <a:rPr lang="en-US" sz="1400" b="1" dirty="0">
                <a:solidFill>
                  <a:srgbClr val="FF0000"/>
                </a:solidFill>
                <a:latin typeface="+mj-lt"/>
              </a:rPr>
              <a:t>Collection</a:t>
            </a:r>
          </a:p>
        </p:txBody>
      </p:sp>
      <p:sp>
        <p:nvSpPr>
          <p:cNvPr id="11" name="Text Box 23"/>
          <p:cNvSpPr txBox="1">
            <a:spLocks noChangeArrowheads="1"/>
          </p:cNvSpPr>
          <p:nvPr/>
        </p:nvSpPr>
        <p:spPr bwMode="auto">
          <a:xfrm>
            <a:off x="304800" y="1981200"/>
            <a:ext cx="2670924" cy="369332"/>
          </a:xfrm>
          <a:prstGeom prst="rect">
            <a:avLst/>
          </a:prstGeom>
          <a:noFill/>
          <a:ln w="9525">
            <a:noFill/>
            <a:miter lim="800000"/>
            <a:headEnd/>
            <a:tailEnd/>
          </a:ln>
          <a:effectLst/>
        </p:spPr>
        <p:txBody>
          <a:bodyPr wrap="none">
            <a:spAutoFit/>
          </a:bodyPr>
          <a:lstStyle/>
          <a:p>
            <a:r>
              <a:rPr lang="en-US" b="1" dirty="0">
                <a:latin typeface="+mj-lt"/>
              </a:rPr>
              <a:t>3 - 4 Years in School</a:t>
            </a:r>
          </a:p>
        </p:txBody>
      </p:sp>
      <p:sp>
        <p:nvSpPr>
          <p:cNvPr id="12" name="Text Box 24"/>
          <p:cNvSpPr txBox="1">
            <a:spLocks noChangeArrowheads="1"/>
          </p:cNvSpPr>
          <p:nvPr/>
        </p:nvSpPr>
        <p:spPr bwMode="auto">
          <a:xfrm>
            <a:off x="5334000" y="2057400"/>
            <a:ext cx="3534942" cy="369332"/>
          </a:xfrm>
          <a:prstGeom prst="rect">
            <a:avLst/>
          </a:prstGeom>
          <a:noFill/>
          <a:ln w="9525">
            <a:noFill/>
            <a:miter lim="800000"/>
            <a:headEnd/>
            <a:tailEnd/>
          </a:ln>
          <a:effectLst/>
        </p:spPr>
        <p:txBody>
          <a:bodyPr wrap="none">
            <a:spAutoFit/>
          </a:bodyPr>
          <a:lstStyle/>
          <a:p>
            <a:r>
              <a:rPr lang="en-US" b="1" dirty="0">
                <a:latin typeface="+mj-lt"/>
              </a:rPr>
              <a:t>10 - 20 Years in Repayment</a:t>
            </a:r>
          </a:p>
        </p:txBody>
      </p:sp>
      <p:sp>
        <p:nvSpPr>
          <p:cNvPr id="13" name="Line 9"/>
          <p:cNvSpPr>
            <a:spLocks noChangeShapeType="1"/>
          </p:cNvSpPr>
          <p:nvPr/>
        </p:nvSpPr>
        <p:spPr bwMode="auto">
          <a:xfrm>
            <a:off x="228600" y="2590800"/>
            <a:ext cx="2362200" cy="0"/>
          </a:xfrm>
          <a:prstGeom prst="line">
            <a:avLst/>
          </a:prstGeom>
          <a:noFill/>
          <a:ln w="38100">
            <a:solidFill>
              <a:schemeClr val="tx1"/>
            </a:solidFill>
            <a:round/>
            <a:headEnd type="oval" w="med" len="med"/>
            <a:tailEnd type="oval" w="med" len="med"/>
          </a:ln>
          <a:effectLst/>
        </p:spPr>
        <p:txBody>
          <a:bodyPr/>
          <a:lstStyle/>
          <a:p>
            <a:endParaRPr lang="en-US"/>
          </a:p>
        </p:txBody>
      </p:sp>
      <p:sp>
        <p:nvSpPr>
          <p:cNvPr id="14" name="Text Box 12"/>
          <p:cNvSpPr txBox="1">
            <a:spLocks noChangeArrowheads="1"/>
          </p:cNvSpPr>
          <p:nvPr/>
        </p:nvSpPr>
        <p:spPr bwMode="auto">
          <a:xfrm>
            <a:off x="2667000" y="2362200"/>
            <a:ext cx="1752600" cy="461665"/>
          </a:xfrm>
          <a:prstGeom prst="rect">
            <a:avLst/>
          </a:prstGeom>
          <a:noFill/>
          <a:ln w="9525">
            <a:noFill/>
            <a:miter lim="800000"/>
            <a:headEnd/>
            <a:tailEnd/>
          </a:ln>
          <a:effectLst/>
        </p:spPr>
        <p:txBody>
          <a:bodyPr wrap="square">
            <a:spAutoFit/>
          </a:bodyPr>
          <a:lstStyle/>
          <a:p>
            <a:pPr>
              <a:spcBef>
                <a:spcPct val="50000"/>
              </a:spcBef>
            </a:pPr>
            <a:r>
              <a:rPr lang="en-US" sz="2400" b="1" dirty="0">
                <a:solidFill>
                  <a:srgbClr val="0000FF"/>
                </a:solidFill>
                <a:latin typeface="+mj-lt"/>
              </a:rPr>
              <a:t>Servicing</a:t>
            </a:r>
            <a:endParaRPr lang="en-US" sz="3200" b="1" dirty="0">
              <a:solidFill>
                <a:srgbClr val="0000FF"/>
              </a:solidFill>
              <a:latin typeface="+mj-lt"/>
            </a:endParaRPr>
          </a:p>
        </p:txBody>
      </p:sp>
      <p:sp>
        <p:nvSpPr>
          <p:cNvPr id="15" name="Line 13"/>
          <p:cNvSpPr>
            <a:spLocks noChangeShapeType="1"/>
          </p:cNvSpPr>
          <p:nvPr/>
        </p:nvSpPr>
        <p:spPr bwMode="auto">
          <a:xfrm>
            <a:off x="4419600" y="2590800"/>
            <a:ext cx="2209800" cy="0"/>
          </a:xfrm>
          <a:prstGeom prst="line">
            <a:avLst/>
          </a:prstGeom>
          <a:noFill/>
          <a:ln w="38100">
            <a:solidFill>
              <a:schemeClr val="tx1"/>
            </a:solidFill>
            <a:round/>
            <a:headEnd type="oval" w="med" len="med"/>
            <a:tailEnd type="oval" w="med" len="med"/>
          </a:ln>
          <a:effectLst/>
        </p:spPr>
        <p:txBody>
          <a:bodyPr/>
          <a:lstStyle/>
          <a:p>
            <a:endParaRPr lang="en-US">
              <a:latin typeface="+mj-lt"/>
            </a:endParaRPr>
          </a:p>
        </p:txBody>
      </p:sp>
      <p:sp>
        <p:nvSpPr>
          <p:cNvPr id="16" name="Line 10"/>
          <p:cNvSpPr>
            <a:spLocks noChangeShapeType="1"/>
          </p:cNvSpPr>
          <p:nvPr/>
        </p:nvSpPr>
        <p:spPr bwMode="auto">
          <a:xfrm>
            <a:off x="6705600" y="2590800"/>
            <a:ext cx="1219200" cy="0"/>
          </a:xfrm>
          <a:prstGeom prst="line">
            <a:avLst/>
          </a:prstGeom>
          <a:noFill/>
          <a:ln w="38100">
            <a:solidFill>
              <a:srgbClr val="FF0000"/>
            </a:solidFill>
            <a:prstDash val="dash"/>
            <a:round/>
            <a:headEnd/>
            <a:tailEnd/>
          </a:ln>
          <a:effectLst/>
        </p:spPr>
        <p:txBody>
          <a:bodyPr/>
          <a:lstStyle/>
          <a:p>
            <a:endParaRPr lang="en-US">
              <a:latin typeface="+mj-lt"/>
            </a:endParaRPr>
          </a:p>
        </p:txBody>
      </p:sp>
      <p:sp>
        <p:nvSpPr>
          <p:cNvPr id="17" name="Line 11"/>
          <p:cNvSpPr>
            <a:spLocks noChangeShapeType="1"/>
          </p:cNvSpPr>
          <p:nvPr/>
        </p:nvSpPr>
        <p:spPr bwMode="auto">
          <a:xfrm>
            <a:off x="8001000" y="2590800"/>
            <a:ext cx="914400" cy="0"/>
          </a:xfrm>
          <a:prstGeom prst="line">
            <a:avLst/>
          </a:prstGeom>
          <a:noFill/>
          <a:ln w="38100">
            <a:solidFill>
              <a:schemeClr val="tx1"/>
            </a:solidFill>
            <a:round/>
            <a:headEnd type="oval" w="med" len="med"/>
            <a:tailEnd type="oval" w="med" len="med"/>
          </a:ln>
          <a:effectLst/>
        </p:spPr>
        <p:txBody>
          <a:bodyPr/>
          <a:lstStyle/>
          <a:p>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FFEL</a:t>
            </a:r>
            <a:r>
              <a:rPr lang="en-US" dirty="0" smtClean="0"/>
              <a:t> Economics – Healthy Economy</a:t>
            </a:r>
            <a:endParaRPr lang="en-US" dirty="0"/>
          </a:p>
        </p:txBody>
      </p:sp>
      <p:sp>
        <p:nvSpPr>
          <p:cNvPr id="4" name="Date Placeholder 3"/>
          <p:cNvSpPr>
            <a:spLocks noGrp="1"/>
          </p:cNvSpPr>
          <p:nvPr>
            <p:ph type="dt" sz="half" idx="10"/>
          </p:nvPr>
        </p:nvSpPr>
        <p:spPr/>
        <p:txBody>
          <a:bodyPr/>
          <a:lstStyle/>
          <a:p>
            <a:r>
              <a:rPr lang="en-US" smtClean="0"/>
              <a:t>12/8/2008</a:t>
            </a:r>
            <a:endParaRPr lang="en-US"/>
          </a:p>
        </p:txBody>
      </p:sp>
      <p:sp>
        <p:nvSpPr>
          <p:cNvPr id="5" name="Slide Number Placeholder 4"/>
          <p:cNvSpPr>
            <a:spLocks noGrp="1"/>
          </p:cNvSpPr>
          <p:nvPr>
            <p:ph type="sldNum" sz="quarter" idx="12"/>
          </p:nvPr>
        </p:nvSpPr>
        <p:spPr/>
        <p:txBody>
          <a:bodyPr/>
          <a:lstStyle/>
          <a:p>
            <a:fld id="{F3A85814-34B9-4667-A244-D1B7E721FA02}" type="slidenum">
              <a:rPr lang="en-US" smtClean="0"/>
              <a:pPr/>
              <a:t>5</a:t>
            </a:fld>
            <a:endParaRPr lang="en-US"/>
          </a:p>
        </p:txBody>
      </p:sp>
      <p:sp>
        <p:nvSpPr>
          <p:cNvPr id="3" name="Content Placeholder 2"/>
          <p:cNvSpPr>
            <a:spLocks noGrp="1"/>
          </p:cNvSpPr>
          <p:nvPr>
            <p:ph sz="quarter" idx="1"/>
          </p:nvPr>
        </p:nvSpPr>
        <p:spPr/>
        <p:txBody>
          <a:bodyPr>
            <a:normAutofit fontScale="92500"/>
          </a:bodyPr>
          <a:lstStyle/>
          <a:p>
            <a:pPr marL="342900" indent="-342900" algn="ctr">
              <a:lnSpc>
                <a:spcPct val="150000"/>
              </a:lnSpc>
              <a:spcBef>
                <a:spcPct val="20000"/>
              </a:spcBef>
              <a:buNone/>
            </a:pPr>
            <a:r>
              <a:rPr lang="en-US" sz="2400" b="1" dirty="0" smtClean="0">
                <a:latin typeface="+mj-lt"/>
              </a:rPr>
              <a:t>Key Factors that Influence Profitability</a:t>
            </a:r>
          </a:p>
          <a:p>
            <a:pPr marL="342900" indent="-342900">
              <a:lnSpc>
                <a:spcPct val="150000"/>
              </a:lnSpc>
              <a:spcBef>
                <a:spcPct val="20000"/>
              </a:spcBef>
              <a:buFontTx/>
              <a:buChar char="•"/>
            </a:pPr>
            <a:r>
              <a:rPr lang="en-US" sz="2400" b="1" dirty="0" err="1" smtClean="0">
                <a:latin typeface="+mj-lt"/>
              </a:rPr>
              <a:t>ABI</a:t>
            </a:r>
            <a:r>
              <a:rPr lang="en-US" sz="2400" b="1" dirty="0" smtClean="0">
                <a:latin typeface="+mj-lt"/>
              </a:rPr>
              <a:t>: </a:t>
            </a:r>
            <a:r>
              <a:rPr lang="en-US" sz="2400" dirty="0" smtClean="0">
                <a:latin typeface="+mj-lt"/>
              </a:rPr>
              <a:t>average loan amount at time of purchase</a:t>
            </a:r>
          </a:p>
          <a:p>
            <a:pPr marL="342900" indent="-342900">
              <a:spcBef>
                <a:spcPct val="20000"/>
              </a:spcBef>
              <a:buFontTx/>
              <a:buChar char="•"/>
            </a:pPr>
            <a:r>
              <a:rPr lang="en-US" sz="2400" b="1" dirty="0" smtClean="0">
                <a:latin typeface="+mj-lt"/>
              </a:rPr>
              <a:t>Serialization: </a:t>
            </a:r>
            <a:r>
              <a:rPr lang="en-US" sz="2400" dirty="0" smtClean="0">
                <a:latin typeface="+mj-lt"/>
              </a:rPr>
              <a:t>incremental loans to a current borrower’s account</a:t>
            </a:r>
          </a:p>
          <a:p>
            <a:pPr marL="342900" indent="-342900">
              <a:lnSpc>
                <a:spcPct val="150000"/>
              </a:lnSpc>
              <a:spcBef>
                <a:spcPct val="20000"/>
              </a:spcBef>
              <a:buFontTx/>
              <a:buChar char="•"/>
            </a:pPr>
            <a:r>
              <a:rPr lang="en-US" sz="2400" b="1" dirty="0" smtClean="0">
                <a:latin typeface="+mj-lt"/>
              </a:rPr>
              <a:t>Premiums/Discounts: </a:t>
            </a:r>
            <a:r>
              <a:rPr lang="en-US" sz="2400" dirty="0" smtClean="0">
                <a:latin typeface="+mj-lt"/>
              </a:rPr>
              <a:t>price paid above/below par</a:t>
            </a:r>
          </a:p>
          <a:p>
            <a:pPr marL="342900" indent="-342900">
              <a:lnSpc>
                <a:spcPct val="150000"/>
              </a:lnSpc>
              <a:spcBef>
                <a:spcPct val="20000"/>
              </a:spcBef>
              <a:buFontTx/>
              <a:buChar char="•"/>
            </a:pPr>
            <a:r>
              <a:rPr lang="en-US" sz="2400" b="1" dirty="0" smtClean="0">
                <a:latin typeface="+mj-lt"/>
              </a:rPr>
              <a:t>Defaults: </a:t>
            </a:r>
            <a:r>
              <a:rPr lang="en-US" sz="2400" dirty="0" smtClean="0">
                <a:latin typeface="+mj-lt"/>
              </a:rPr>
              <a:t>failure to repay a loan</a:t>
            </a:r>
          </a:p>
          <a:p>
            <a:pPr marL="342900" indent="-342900">
              <a:lnSpc>
                <a:spcPct val="105000"/>
              </a:lnSpc>
              <a:spcBef>
                <a:spcPct val="20000"/>
              </a:spcBef>
              <a:buFontTx/>
              <a:buChar char="•"/>
            </a:pPr>
            <a:r>
              <a:rPr lang="en-US" sz="2400" b="1" dirty="0" smtClean="0">
                <a:latin typeface="+mj-lt"/>
              </a:rPr>
              <a:t>Collection rate: </a:t>
            </a:r>
            <a:r>
              <a:rPr lang="en-US" sz="2400" dirty="0" smtClean="0">
                <a:latin typeface="+mj-lt"/>
              </a:rPr>
              <a:t>post default collections</a:t>
            </a:r>
          </a:p>
          <a:p>
            <a:pPr marL="342900" indent="-342900">
              <a:lnSpc>
                <a:spcPct val="105000"/>
              </a:lnSpc>
              <a:spcBef>
                <a:spcPct val="20000"/>
              </a:spcBef>
              <a:buFontTx/>
              <a:buChar char="•"/>
            </a:pPr>
            <a:r>
              <a:rPr lang="en-US" sz="2400" b="1" dirty="0" smtClean="0">
                <a:latin typeface="+mj-lt"/>
              </a:rPr>
              <a:t>Interim / Repay Rate: </a:t>
            </a:r>
            <a:r>
              <a:rPr lang="en-US" sz="2400" dirty="0" smtClean="0">
                <a:latin typeface="+mj-lt"/>
              </a:rPr>
              <a:t>The spread to index for a portfolio of loans</a:t>
            </a:r>
          </a:p>
          <a:p>
            <a:pPr marL="342900" indent="-342900">
              <a:lnSpc>
                <a:spcPct val="105000"/>
              </a:lnSpc>
              <a:spcBef>
                <a:spcPct val="20000"/>
              </a:spcBef>
              <a:buFontTx/>
              <a:buChar char="•"/>
            </a:pPr>
            <a:r>
              <a:rPr lang="en-US" sz="2400" b="1" dirty="0" smtClean="0">
                <a:latin typeface="+mj-lt"/>
              </a:rPr>
              <a:t>Servicing Costs: </a:t>
            </a:r>
            <a:r>
              <a:rPr lang="en-US" sz="2400" dirty="0" smtClean="0">
                <a:latin typeface="+mj-lt"/>
              </a:rPr>
              <a:t>Vary by loan type, adjusted up for default expectation</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FFEL</a:t>
            </a:r>
            <a:r>
              <a:rPr lang="en-US" dirty="0" smtClean="0"/>
              <a:t> Economics – Healthy Economy</a:t>
            </a:r>
            <a:endParaRPr lang="en-US" dirty="0"/>
          </a:p>
        </p:txBody>
      </p:sp>
      <p:sp>
        <p:nvSpPr>
          <p:cNvPr id="4" name="Date Placeholder 3"/>
          <p:cNvSpPr>
            <a:spLocks noGrp="1"/>
          </p:cNvSpPr>
          <p:nvPr>
            <p:ph type="dt" sz="half" idx="10"/>
          </p:nvPr>
        </p:nvSpPr>
        <p:spPr/>
        <p:txBody>
          <a:bodyPr/>
          <a:lstStyle/>
          <a:p>
            <a:r>
              <a:rPr lang="en-US" smtClean="0"/>
              <a:t>12/8/2008</a:t>
            </a:r>
            <a:endParaRPr lang="en-US"/>
          </a:p>
        </p:txBody>
      </p:sp>
      <p:sp>
        <p:nvSpPr>
          <p:cNvPr id="5" name="Slide Number Placeholder 4"/>
          <p:cNvSpPr>
            <a:spLocks noGrp="1"/>
          </p:cNvSpPr>
          <p:nvPr>
            <p:ph type="sldNum" sz="quarter" idx="12"/>
          </p:nvPr>
        </p:nvSpPr>
        <p:spPr/>
        <p:txBody>
          <a:bodyPr/>
          <a:lstStyle/>
          <a:p>
            <a:fld id="{F3A85814-34B9-4667-A244-D1B7E721FA02}" type="slidenum">
              <a:rPr lang="en-US" smtClean="0"/>
              <a:pPr/>
              <a:t>6</a:t>
            </a:fld>
            <a:endParaRPr lang="en-US"/>
          </a:p>
        </p:txBody>
      </p:sp>
      <p:sp>
        <p:nvSpPr>
          <p:cNvPr id="3" name="Content Placeholder 2"/>
          <p:cNvSpPr>
            <a:spLocks noGrp="1"/>
          </p:cNvSpPr>
          <p:nvPr>
            <p:ph sz="quarter" idx="1"/>
          </p:nvPr>
        </p:nvSpPr>
        <p:spPr/>
        <p:txBody>
          <a:bodyPr>
            <a:noAutofit/>
          </a:bodyPr>
          <a:lstStyle/>
          <a:p>
            <a:r>
              <a:rPr lang="en-US" sz="2400" dirty="0" smtClean="0"/>
              <a:t>Funding Sources in Stable Market Conditions</a:t>
            </a:r>
          </a:p>
          <a:p>
            <a:r>
              <a:rPr lang="en-US" sz="2400" dirty="0" smtClean="0"/>
              <a:t>Short Term Funding</a:t>
            </a:r>
          </a:p>
          <a:p>
            <a:pPr lvl="1"/>
            <a:r>
              <a:rPr lang="en-US" sz="2000" dirty="0" smtClean="0"/>
              <a:t>Asset Backed Commercial Paper Facilities</a:t>
            </a:r>
          </a:p>
          <a:p>
            <a:pPr lvl="1"/>
            <a:r>
              <a:rPr lang="en-US" sz="2000" dirty="0" smtClean="0"/>
              <a:t>Short and Medium Term Notes</a:t>
            </a:r>
          </a:p>
          <a:p>
            <a:pPr lvl="1"/>
            <a:r>
              <a:rPr lang="en-US" sz="2000" dirty="0" smtClean="0"/>
              <a:t>Bank Deposits</a:t>
            </a:r>
          </a:p>
          <a:p>
            <a:r>
              <a:rPr lang="en-US" sz="2400" dirty="0" smtClean="0"/>
              <a:t>Long Term Funding</a:t>
            </a:r>
          </a:p>
          <a:p>
            <a:pPr lvl="1"/>
            <a:r>
              <a:rPr lang="en-US" sz="2000" dirty="0" smtClean="0"/>
              <a:t>Securitization</a:t>
            </a:r>
          </a:p>
          <a:p>
            <a:r>
              <a:rPr lang="en-US" sz="2400" dirty="0" smtClean="0"/>
              <a:t>Lenders </a:t>
            </a:r>
            <a:r>
              <a:rPr lang="en-US" sz="2400" dirty="0" smtClean="0"/>
              <a:t>mitigate interest risk rate through asset/liability matching.</a:t>
            </a:r>
          </a:p>
          <a:p>
            <a:pPr lvl="1"/>
            <a:r>
              <a:rPr lang="en-US" sz="2000" dirty="0" smtClean="0"/>
              <a:t>Match fund </a:t>
            </a:r>
            <a:r>
              <a:rPr lang="en-US" sz="2000" dirty="0" err="1" smtClean="0"/>
              <a:t>asseets</a:t>
            </a:r>
            <a:r>
              <a:rPr lang="en-US" sz="2000" dirty="0" smtClean="0"/>
              <a:t> to liabilities so that the interest rate characteristics of liabilities match the assets in terms and basis.</a:t>
            </a:r>
            <a:endParaRPr lang="en-US" sz="20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FFEL</a:t>
            </a:r>
            <a:r>
              <a:rPr lang="en-US" dirty="0" smtClean="0"/>
              <a:t> Economics – Healthy Economy</a:t>
            </a:r>
            <a:endParaRPr lang="en-US" dirty="0"/>
          </a:p>
        </p:txBody>
      </p:sp>
      <p:sp>
        <p:nvSpPr>
          <p:cNvPr id="4" name="Date Placeholder 3"/>
          <p:cNvSpPr>
            <a:spLocks noGrp="1"/>
          </p:cNvSpPr>
          <p:nvPr>
            <p:ph type="dt" sz="half" idx="10"/>
          </p:nvPr>
        </p:nvSpPr>
        <p:spPr/>
        <p:txBody>
          <a:bodyPr/>
          <a:lstStyle/>
          <a:p>
            <a:r>
              <a:rPr lang="en-US" smtClean="0"/>
              <a:t>12/8/2008</a:t>
            </a:r>
            <a:endParaRPr lang="en-US"/>
          </a:p>
        </p:txBody>
      </p:sp>
      <p:sp>
        <p:nvSpPr>
          <p:cNvPr id="5" name="Slide Number Placeholder 4"/>
          <p:cNvSpPr>
            <a:spLocks noGrp="1"/>
          </p:cNvSpPr>
          <p:nvPr>
            <p:ph type="sldNum" sz="quarter" idx="12"/>
          </p:nvPr>
        </p:nvSpPr>
        <p:spPr/>
        <p:txBody>
          <a:bodyPr/>
          <a:lstStyle/>
          <a:p>
            <a:fld id="{F3A85814-34B9-4667-A244-D1B7E721FA02}" type="slidenum">
              <a:rPr lang="en-US" smtClean="0"/>
              <a:pPr/>
              <a:t>7</a:t>
            </a:fld>
            <a:endParaRPr lang="en-US"/>
          </a:p>
        </p:txBody>
      </p:sp>
      <p:graphicFrame>
        <p:nvGraphicFramePr>
          <p:cNvPr id="1026" name="Object 2"/>
          <p:cNvGraphicFramePr>
            <a:graphicFrameLocks/>
          </p:cNvGraphicFramePr>
          <p:nvPr>
            <p:ph sz="quarter" idx="1"/>
          </p:nvPr>
        </p:nvGraphicFramePr>
        <p:xfrm>
          <a:off x="684805" y="1527175"/>
          <a:ext cx="7737878" cy="4572000"/>
        </p:xfrm>
        <a:graphic>
          <a:graphicData uri="http://schemas.openxmlformats.org/presentationml/2006/ole">
            <p:oleObj spid="_x0000_s1026" name="Chart" r:id="rId3" imgW="8753380" imgH="5172218" progId="MSGraph.Chart.8">
              <p:embed followColorScheme="full"/>
            </p:oleObj>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4" name="Rectangle 3"/>
          <p:cNvSpPr>
            <a:spLocks noGrp="1" noChangeArrowheads="1"/>
          </p:cNvSpPr>
          <p:nvPr>
            <p:ph type="title"/>
          </p:nvPr>
        </p:nvSpPr>
        <p:spPr>
          <a:xfrm>
            <a:off x="457200" y="152400"/>
            <a:ext cx="8229600" cy="609600"/>
          </a:xfrm>
        </p:spPr>
        <p:txBody>
          <a:bodyPr>
            <a:normAutofit/>
          </a:bodyPr>
          <a:lstStyle/>
          <a:p>
            <a:pPr eaLnBrk="1" hangingPunct="1"/>
            <a:r>
              <a:rPr lang="en-US" dirty="0" err="1" smtClean="0"/>
              <a:t>FFEL</a:t>
            </a:r>
            <a:r>
              <a:rPr lang="en-US" dirty="0" smtClean="0"/>
              <a:t> Economics – Healthy Economy</a:t>
            </a:r>
          </a:p>
        </p:txBody>
      </p:sp>
      <p:sp>
        <p:nvSpPr>
          <p:cNvPr id="22" name="Date Placeholder 21"/>
          <p:cNvSpPr>
            <a:spLocks noGrp="1"/>
          </p:cNvSpPr>
          <p:nvPr>
            <p:ph type="dt" sz="half" idx="10"/>
          </p:nvPr>
        </p:nvSpPr>
        <p:spPr/>
        <p:txBody>
          <a:bodyPr/>
          <a:lstStyle/>
          <a:p>
            <a:r>
              <a:rPr lang="en-US" smtClean="0"/>
              <a:t>12/8/2008</a:t>
            </a:r>
            <a:endParaRPr lang="en-US"/>
          </a:p>
        </p:txBody>
      </p:sp>
      <p:sp>
        <p:nvSpPr>
          <p:cNvPr id="23" name="Slide Number Placeholder 22"/>
          <p:cNvSpPr>
            <a:spLocks noGrp="1"/>
          </p:cNvSpPr>
          <p:nvPr>
            <p:ph type="sldNum" sz="quarter" idx="12"/>
          </p:nvPr>
        </p:nvSpPr>
        <p:spPr/>
        <p:txBody>
          <a:bodyPr/>
          <a:lstStyle/>
          <a:p>
            <a:fld id="{F3A85814-34B9-4667-A244-D1B7E721FA02}" type="slidenum">
              <a:rPr lang="en-US" smtClean="0"/>
              <a:pPr/>
              <a:t>8</a:t>
            </a:fld>
            <a:endParaRPr lang="en-US"/>
          </a:p>
        </p:txBody>
      </p:sp>
      <p:sp>
        <p:nvSpPr>
          <p:cNvPr id="7190" name="Rectangle 19"/>
          <p:cNvSpPr>
            <a:spLocks noGrp="1" noChangeArrowheads="1"/>
          </p:cNvSpPr>
          <p:nvPr>
            <p:ph sz="quarter" idx="1"/>
          </p:nvPr>
        </p:nvSpPr>
        <p:spPr>
          <a:xfrm>
            <a:off x="457200" y="4953000"/>
            <a:ext cx="8229600" cy="838200"/>
          </a:xfrm>
          <a:noFill/>
        </p:spPr>
        <p:txBody>
          <a:bodyPr>
            <a:normAutofit/>
          </a:bodyPr>
          <a:lstStyle/>
          <a:p>
            <a:pPr eaLnBrk="1" hangingPunct="1">
              <a:lnSpc>
                <a:spcPct val="90000"/>
              </a:lnSpc>
            </a:pPr>
            <a:r>
              <a:rPr lang="en-US" sz="1800" dirty="0" smtClean="0"/>
              <a:t>For a school with $100 million in </a:t>
            </a:r>
            <a:r>
              <a:rPr lang="en-US" sz="1800" dirty="0" err="1" smtClean="0"/>
              <a:t>FFELP</a:t>
            </a:r>
            <a:r>
              <a:rPr lang="en-US" sz="1800" dirty="0" smtClean="0"/>
              <a:t> loans (15,000 borrowers), a lender should expect to earn enough income annually for origination, servicing and collection of these loans</a:t>
            </a:r>
          </a:p>
        </p:txBody>
      </p:sp>
      <p:sp>
        <p:nvSpPr>
          <p:cNvPr id="7173" name="AutoShape 2"/>
          <p:cNvSpPr>
            <a:spLocks noChangeArrowheads="1"/>
          </p:cNvSpPr>
          <p:nvPr/>
        </p:nvSpPr>
        <p:spPr bwMode="auto">
          <a:xfrm rot="8398661">
            <a:off x="1143000" y="3810000"/>
            <a:ext cx="2667000" cy="533400"/>
          </a:xfrm>
          <a:prstGeom prst="curvedDownArrow">
            <a:avLst>
              <a:gd name="adj1" fmla="val 47083"/>
              <a:gd name="adj2" fmla="val 241157"/>
              <a:gd name="adj3" fmla="val 33333"/>
            </a:avLst>
          </a:prstGeom>
          <a:solidFill>
            <a:schemeClr val="accent1"/>
          </a:solidFill>
          <a:ln w="9525">
            <a:solidFill>
              <a:schemeClr val="tx1"/>
            </a:solidFill>
            <a:miter lim="800000"/>
            <a:headEnd/>
            <a:tailEnd/>
          </a:ln>
        </p:spPr>
        <p:txBody>
          <a:bodyPr wrap="none" anchor="ctr"/>
          <a:lstStyle/>
          <a:p>
            <a:endParaRPr lang="en-US"/>
          </a:p>
        </p:txBody>
      </p:sp>
      <p:sp>
        <p:nvSpPr>
          <p:cNvPr id="7175" name="AutoShape 4"/>
          <p:cNvSpPr>
            <a:spLocks noChangeArrowheads="1"/>
          </p:cNvSpPr>
          <p:nvPr/>
        </p:nvSpPr>
        <p:spPr bwMode="auto">
          <a:xfrm>
            <a:off x="381000" y="3048000"/>
            <a:ext cx="1524000" cy="1371600"/>
          </a:xfrm>
          <a:prstGeom prst="pentagon">
            <a:avLst/>
          </a:prstGeom>
          <a:solidFill>
            <a:srgbClr val="3366FF">
              <a:alpha val="32941"/>
            </a:srgbClr>
          </a:solidFill>
          <a:ln w="9525">
            <a:solidFill>
              <a:schemeClr val="tx1"/>
            </a:solidFill>
            <a:miter lim="800000"/>
            <a:headEnd/>
            <a:tailEnd/>
          </a:ln>
        </p:spPr>
        <p:txBody>
          <a:bodyPr wrap="none" anchor="ctr"/>
          <a:lstStyle/>
          <a:p>
            <a:pPr algn="ctr" eaLnBrk="0" hangingPunct="0"/>
            <a:endParaRPr lang="en-US" b="1"/>
          </a:p>
        </p:txBody>
      </p:sp>
      <p:sp>
        <p:nvSpPr>
          <p:cNvPr id="7176" name="AutoShape 5"/>
          <p:cNvSpPr>
            <a:spLocks noChangeArrowheads="1"/>
          </p:cNvSpPr>
          <p:nvPr/>
        </p:nvSpPr>
        <p:spPr bwMode="auto">
          <a:xfrm rot="10800000">
            <a:off x="2590800" y="1981200"/>
            <a:ext cx="1295400" cy="914400"/>
          </a:xfrm>
          <a:custGeom>
            <a:avLst/>
            <a:gdLst>
              <a:gd name="T0" fmla="*/ 67977020 w 21600"/>
              <a:gd name="T1" fmla="*/ 19354798 h 21600"/>
              <a:gd name="T2" fmla="*/ 38844009 w 21600"/>
              <a:gd name="T3" fmla="*/ 38709597 h 21600"/>
              <a:gd name="T4" fmla="*/ 9711002 w 21600"/>
              <a:gd name="T5" fmla="*/ 19354798 h 21600"/>
              <a:gd name="T6" fmla="*/ 38844009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rgbClr val="99CCFF">
              <a:alpha val="41176"/>
            </a:srgbClr>
          </a:solidFill>
          <a:ln w="9525">
            <a:solidFill>
              <a:schemeClr val="tx1"/>
            </a:solidFill>
            <a:miter lim="800000"/>
            <a:headEnd/>
            <a:tailEnd/>
          </a:ln>
        </p:spPr>
        <p:txBody>
          <a:bodyPr wrap="none" anchor="ctr"/>
          <a:lstStyle/>
          <a:p>
            <a:endParaRPr lang="en-US"/>
          </a:p>
        </p:txBody>
      </p:sp>
      <p:sp>
        <p:nvSpPr>
          <p:cNvPr id="7177" name="AutoShape 6"/>
          <p:cNvSpPr>
            <a:spLocks noChangeArrowheads="1"/>
          </p:cNvSpPr>
          <p:nvPr/>
        </p:nvSpPr>
        <p:spPr bwMode="auto">
          <a:xfrm rot="-1885022">
            <a:off x="288925" y="2047875"/>
            <a:ext cx="2971800" cy="490538"/>
          </a:xfrm>
          <a:prstGeom prst="curvedDownArrow">
            <a:avLst>
              <a:gd name="adj1" fmla="val 63219"/>
              <a:gd name="adj2" fmla="val 184384"/>
              <a:gd name="adj3" fmla="val 33333"/>
            </a:avLst>
          </a:prstGeom>
          <a:solidFill>
            <a:schemeClr val="accent1"/>
          </a:solidFill>
          <a:ln w="9525">
            <a:solidFill>
              <a:schemeClr val="tx1"/>
            </a:solidFill>
            <a:miter lim="800000"/>
            <a:headEnd/>
            <a:tailEnd/>
          </a:ln>
        </p:spPr>
        <p:txBody>
          <a:bodyPr wrap="none" anchor="ctr"/>
          <a:lstStyle/>
          <a:p>
            <a:endParaRPr lang="en-US"/>
          </a:p>
        </p:txBody>
      </p:sp>
      <p:sp>
        <p:nvSpPr>
          <p:cNvPr id="7178" name="AutoShape 7"/>
          <p:cNvSpPr>
            <a:spLocks noChangeArrowheads="1"/>
          </p:cNvSpPr>
          <p:nvPr/>
        </p:nvSpPr>
        <p:spPr bwMode="auto">
          <a:xfrm rot="-10302722">
            <a:off x="2771775" y="3429000"/>
            <a:ext cx="4156075" cy="533400"/>
          </a:xfrm>
          <a:prstGeom prst="curvedDownArrow">
            <a:avLst>
              <a:gd name="adj1" fmla="val 73372"/>
              <a:gd name="adj2" fmla="val 375804"/>
              <a:gd name="adj3" fmla="val 33333"/>
            </a:avLst>
          </a:prstGeom>
          <a:solidFill>
            <a:schemeClr val="accent1"/>
          </a:solidFill>
          <a:ln w="9525">
            <a:solidFill>
              <a:schemeClr val="tx1"/>
            </a:solidFill>
            <a:miter lim="800000"/>
            <a:headEnd/>
            <a:tailEnd/>
          </a:ln>
        </p:spPr>
        <p:txBody>
          <a:bodyPr wrap="none" anchor="ctr"/>
          <a:lstStyle/>
          <a:p>
            <a:endParaRPr lang="en-US"/>
          </a:p>
        </p:txBody>
      </p:sp>
      <p:sp>
        <p:nvSpPr>
          <p:cNvPr id="7179" name="Oval 8"/>
          <p:cNvSpPr>
            <a:spLocks noChangeArrowheads="1"/>
          </p:cNvSpPr>
          <p:nvPr/>
        </p:nvSpPr>
        <p:spPr bwMode="auto">
          <a:xfrm>
            <a:off x="5257800" y="1143000"/>
            <a:ext cx="1676400" cy="1676400"/>
          </a:xfrm>
          <a:prstGeom prst="ellipse">
            <a:avLst/>
          </a:prstGeom>
          <a:solidFill>
            <a:srgbClr val="FF6600">
              <a:alpha val="63921"/>
            </a:srgbClr>
          </a:solidFill>
          <a:ln w="9525">
            <a:solidFill>
              <a:schemeClr val="tx1"/>
            </a:solidFill>
            <a:round/>
            <a:headEnd/>
            <a:tailEnd/>
          </a:ln>
        </p:spPr>
        <p:txBody>
          <a:bodyPr wrap="none" anchor="ctr"/>
          <a:lstStyle/>
          <a:p>
            <a:endParaRPr lang="en-US"/>
          </a:p>
        </p:txBody>
      </p:sp>
      <p:sp>
        <p:nvSpPr>
          <p:cNvPr id="7180" name="Oval 9"/>
          <p:cNvSpPr>
            <a:spLocks noChangeArrowheads="1"/>
          </p:cNvSpPr>
          <p:nvPr/>
        </p:nvSpPr>
        <p:spPr bwMode="auto">
          <a:xfrm>
            <a:off x="6172200" y="1981200"/>
            <a:ext cx="1676400" cy="1676400"/>
          </a:xfrm>
          <a:prstGeom prst="ellipse">
            <a:avLst/>
          </a:prstGeom>
          <a:solidFill>
            <a:srgbClr val="000080">
              <a:alpha val="65097"/>
            </a:srgbClr>
          </a:solidFill>
          <a:ln w="9525">
            <a:solidFill>
              <a:schemeClr val="tx1"/>
            </a:solidFill>
            <a:round/>
            <a:headEnd/>
            <a:tailEnd/>
          </a:ln>
        </p:spPr>
        <p:txBody>
          <a:bodyPr wrap="none" anchor="ctr"/>
          <a:lstStyle/>
          <a:p>
            <a:endParaRPr lang="en-US"/>
          </a:p>
        </p:txBody>
      </p:sp>
      <p:sp>
        <p:nvSpPr>
          <p:cNvPr id="7181" name="AutoShape 10"/>
          <p:cNvSpPr>
            <a:spLocks noChangeArrowheads="1"/>
          </p:cNvSpPr>
          <p:nvPr/>
        </p:nvSpPr>
        <p:spPr bwMode="auto">
          <a:xfrm rot="-849074">
            <a:off x="3048000" y="990600"/>
            <a:ext cx="2971800" cy="490538"/>
          </a:xfrm>
          <a:prstGeom prst="curvedDownArrow">
            <a:avLst>
              <a:gd name="adj1" fmla="val 63219"/>
              <a:gd name="adj2" fmla="val 184384"/>
              <a:gd name="adj3" fmla="val 33333"/>
            </a:avLst>
          </a:prstGeom>
          <a:solidFill>
            <a:schemeClr val="accent1"/>
          </a:solidFill>
          <a:ln w="9525">
            <a:solidFill>
              <a:schemeClr val="tx1"/>
            </a:solidFill>
            <a:miter lim="800000"/>
            <a:headEnd/>
            <a:tailEnd/>
          </a:ln>
        </p:spPr>
        <p:txBody>
          <a:bodyPr wrap="none" anchor="ctr"/>
          <a:lstStyle/>
          <a:p>
            <a:endParaRPr lang="en-US"/>
          </a:p>
        </p:txBody>
      </p:sp>
      <p:sp>
        <p:nvSpPr>
          <p:cNvPr id="7182" name="Text Box 11"/>
          <p:cNvSpPr txBox="1">
            <a:spLocks noChangeArrowheads="1"/>
          </p:cNvSpPr>
          <p:nvPr/>
        </p:nvSpPr>
        <p:spPr bwMode="auto">
          <a:xfrm>
            <a:off x="1828800" y="3429000"/>
            <a:ext cx="1268413" cy="517525"/>
          </a:xfrm>
          <a:prstGeom prst="rect">
            <a:avLst/>
          </a:prstGeom>
          <a:noFill/>
          <a:ln w="9525">
            <a:noFill/>
            <a:miter lim="800000"/>
            <a:headEnd/>
            <a:tailEnd/>
          </a:ln>
        </p:spPr>
        <p:txBody>
          <a:bodyPr wrap="none">
            <a:spAutoFit/>
          </a:bodyPr>
          <a:lstStyle/>
          <a:p>
            <a:pPr algn="ctr" eaLnBrk="0" hangingPunct="0"/>
            <a:r>
              <a:rPr lang="en-US" sz="1400" b="1"/>
              <a:t>$100M at</a:t>
            </a:r>
          </a:p>
          <a:p>
            <a:pPr algn="ctr" eaLnBrk="0" hangingPunct="0"/>
            <a:r>
              <a:rPr lang="en-US" sz="1400" b="1"/>
              <a:t>CP plus COF</a:t>
            </a:r>
          </a:p>
        </p:txBody>
      </p:sp>
      <p:sp>
        <p:nvSpPr>
          <p:cNvPr id="7183" name="Text Box 12"/>
          <p:cNvSpPr txBox="1">
            <a:spLocks noChangeArrowheads="1"/>
          </p:cNvSpPr>
          <p:nvPr/>
        </p:nvSpPr>
        <p:spPr bwMode="auto">
          <a:xfrm>
            <a:off x="6400800" y="2743200"/>
            <a:ext cx="1312863" cy="396875"/>
          </a:xfrm>
          <a:prstGeom prst="rect">
            <a:avLst/>
          </a:prstGeom>
          <a:noFill/>
          <a:ln w="9525">
            <a:noFill/>
            <a:miter lim="800000"/>
            <a:headEnd/>
            <a:tailEnd/>
          </a:ln>
        </p:spPr>
        <p:txBody>
          <a:bodyPr wrap="none">
            <a:spAutoFit/>
          </a:bodyPr>
          <a:lstStyle/>
          <a:p>
            <a:pPr eaLnBrk="0" hangingPunct="0"/>
            <a:r>
              <a:rPr lang="en-US" sz="2000" b="1">
                <a:solidFill>
                  <a:srgbClr val="FF9933"/>
                </a:solidFill>
              </a:rPr>
              <a:t>Borrower</a:t>
            </a:r>
          </a:p>
        </p:txBody>
      </p:sp>
      <p:sp>
        <p:nvSpPr>
          <p:cNvPr id="7184" name="Text Box 13"/>
          <p:cNvSpPr txBox="1">
            <a:spLocks noChangeArrowheads="1"/>
          </p:cNvSpPr>
          <p:nvPr/>
        </p:nvSpPr>
        <p:spPr bwMode="auto">
          <a:xfrm>
            <a:off x="5521325" y="1736725"/>
            <a:ext cx="1031875" cy="396875"/>
          </a:xfrm>
          <a:prstGeom prst="rect">
            <a:avLst/>
          </a:prstGeom>
          <a:noFill/>
          <a:ln w="9525">
            <a:noFill/>
            <a:miter lim="800000"/>
            <a:headEnd/>
            <a:tailEnd/>
          </a:ln>
        </p:spPr>
        <p:txBody>
          <a:bodyPr wrap="none">
            <a:spAutoFit/>
          </a:bodyPr>
          <a:lstStyle/>
          <a:p>
            <a:pPr eaLnBrk="0" hangingPunct="0"/>
            <a:r>
              <a:rPr lang="en-US" sz="2000" b="1">
                <a:solidFill>
                  <a:srgbClr val="0033CC"/>
                </a:solidFill>
              </a:rPr>
              <a:t>School</a:t>
            </a:r>
          </a:p>
        </p:txBody>
      </p:sp>
      <p:sp>
        <p:nvSpPr>
          <p:cNvPr id="7185" name="Text Box 14"/>
          <p:cNvSpPr txBox="1">
            <a:spLocks noChangeArrowheads="1"/>
          </p:cNvSpPr>
          <p:nvPr/>
        </p:nvSpPr>
        <p:spPr bwMode="auto">
          <a:xfrm>
            <a:off x="2701925" y="2346325"/>
            <a:ext cx="1031875" cy="396875"/>
          </a:xfrm>
          <a:prstGeom prst="rect">
            <a:avLst/>
          </a:prstGeom>
          <a:noFill/>
          <a:ln w="9525">
            <a:noFill/>
            <a:miter lim="800000"/>
            <a:headEnd/>
            <a:tailEnd/>
          </a:ln>
        </p:spPr>
        <p:txBody>
          <a:bodyPr wrap="none">
            <a:spAutoFit/>
          </a:bodyPr>
          <a:lstStyle/>
          <a:p>
            <a:pPr eaLnBrk="0" hangingPunct="0"/>
            <a:r>
              <a:rPr lang="en-US" sz="2000" b="1"/>
              <a:t>Lender</a:t>
            </a:r>
          </a:p>
        </p:txBody>
      </p:sp>
      <p:sp>
        <p:nvSpPr>
          <p:cNvPr id="7186" name="Text Box 15"/>
          <p:cNvSpPr txBox="1">
            <a:spLocks noChangeArrowheads="1"/>
          </p:cNvSpPr>
          <p:nvPr/>
        </p:nvSpPr>
        <p:spPr bwMode="auto">
          <a:xfrm>
            <a:off x="457200" y="3429000"/>
            <a:ext cx="1284288" cy="701675"/>
          </a:xfrm>
          <a:prstGeom prst="rect">
            <a:avLst/>
          </a:prstGeom>
          <a:noFill/>
          <a:ln w="9525">
            <a:noFill/>
            <a:miter lim="800000"/>
            <a:headEnd/>
            <a:tailEnd/>
          </a:ln>
        </p:spPr>
        <p:txBody>
          <a:bodyPr wrap="none">
            <a:spAutoFit/>
          </a:bodyPr>
          <a:lstStyle/>
          <a:p>
            <a:pPr eaLnBrk="0" hangingPunct="0"/>
            <a:r>
              <a:rPr lang="en-US" sz="2000" b="1"/>
              <a:t>Financial</a:t>
            </a:r>
          </a:p>
          <a:p>
            <a:pPr eaLnBrk="0" hangingPunct="0"/>
            <a:r>
              <a:rPr lang="en-US" sz="2000" b="1"/>
              <a:t> Markets</a:t>
            </a:r>
          </a:p>
        </p:txBody>
      </p:sp>
      <p:sp>
        <p:nvSpPr>
          <p:cNvPr id="7187" name="Text Box 16"/>
          <p:cNvSpPr txBox="1">
            <a:spLocks noChangeArrowheads="1"/>
          </p:cNvSpPr>
          <p:nvPr/>
        </p:nvSpPr>
        <p:spPr bwMode="auto">
          <a:xfrm>
            <a:off x="3810000" y="1219200"/>
            <a:ext cx="882650" cy="366713"/>
          </a:xfrm>
          <a:prstGeom prst="rect">
            <a:avLst/>
          </a:prstGeom>
          <a:noFill/>
          <a:ln w="9525">
            <a:noFill/>
            <a:miter lim="800000"/>
            <a:headEnd/>
            <a:tailEnd/>
          </a:ln>
        </p:spPr>
        <p:txBody>
          <a:bodyPr wrap="none">
            <a:spAutoFit/>
          </a:bodyPr>
          <a:lstStyle/>
          <a:p>
            <a:pPr algn="ctr" eaLnBrk="0" hangingPunct="0"/>
            <a:r>
              <a:rPr lang="en-US" b="1"/>
              <a:t>$100M</a:t>
            </a:r>
          </a:p>
        </p:txBody>
      </p:sp>
      <p:sp>
        <p:nvSpPr>
          <p:cNvPr id="7188" name="Text Box 17"/>
          <p:cNvSpPr txBox="1">
            <a:spLocks noChangeArrowheads="1"/>
          </p:cNvSpPr>
          <p:nvPr/>
        </p:nvSpPr>
        <p:spPr bwMode="auto">
          <a:xfrm>
            <a:off x="5105400" y="3429000"/>
            <a:ext cx="1260475" cy="517525"/>
          </a:xfrm>
          <a:prstGeom prst="rect">
            <a:avLst/>
          </a:prstGeom>
          <a:noFill/>
          <a:ln w="9525">
            <a:noFill/>
            <a:miter lim="800000"/>
            <a:headEnd/>
            <a:tailEnd/>
          </a:ln>
        </p:spPr>
        <p:txBody>
          <a:bodyPr wrap="none">
            <a:spAutoFit/>
          </a:bodyPr>
          <a:lstStyle/>
          <a:p>
            <a:pPr algn="ctr" eaLnBrk="0" hangingPunct="0"/>
            <a:r>
              <a:rPr lang="en-US" sz="1400" b="1"/>
              <a:t>$100M at</a:t>
            </a:r>
          </a:p>
          <a:p>
            <a:pPr algn="ctr" eaLnBrk="0" hangingPunct="0"/>
            <a:r>
              <a:rPr lang="en-US" sz="1400" b="1"/>
              <a:t>CP plus SAP</a:t>
            </a:r>
          </a:p>
        </p:txBody>
      </p:sp>
      <p:sp>
        <p:nvSpPr>
          <p:cNvPr id="7189" name="Text Box 18"/>
          <p:cNvSpPr txBox="1">
            <a:spLocks noChangeArrowheads="1"/>
          </p:cNvSpPr>
          <p:nvPr/>
        </p:nvSpPr>
        <p:spPr bwMode="auto">
          <a:xfrm>
            <a:off x="1295400" y="2286000"/>
            <a:ext cx="882650" cy="366713"/>
          </a:xfrm>
          <a:prstGeom prst="rect">
            <a:avLst/>
          </a:prstGeom>
          <a:noFill/>
          <a:ln w="9525">
            <a:noFill/>
            <a:miter lim="800000"/>
            <a:headEnd/>
            <a:tailEnd/>
          </a:ln>
        </p:spPr>
        <p:txBody>
          <a:bodyPr wrap="none">
            <a:spAutoFit/>
          </a:bodyPr>
          <a:lstStyle/>
          <a:p>
            <a:pPr algn="ctr" eaLnBrk="0" hangingPunct="0"/>
            <a:r>
              <a:rPr lang="en-US" b="1"/>
              <a:t>$100M</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Private Loan Economics – Healthy Economy</a:t>
            </a:r>
            <a:endParaRPr lang="en-US" dirty="0"/>
          </a:p>
        </p:txBody>
      </p:sp>
      <p:sp>
        <p:nvSpPr>
          <p:cNvPr id="4" name="Date Placeholder 3"/>
          <p:cNvSpPr>
            <a:spLocks noGrp="1"/>
          </p:cNvSpPr>
          <p:nvPr>
            <p:ph type="dt" sz="half" idx="10"/>
          </p:nvPr>
        </p:nvSpPr>
        <p:spPr/>
        <p:txBody>
          <a:bodyPr/>
          <a:lstStyle/>
          <a:p>
            <a:r>
              <a:rPr lang="en-US" smtClean="0"/>
              <a:t>12/8/2008</a:t>
            </a:r>
            <a:endParaRPr lang="en-US"/>
          </a:p>
        </p:txBody>
      </p:sp>
      <p:sp>
        <p:nvSpPr>
          <p:cNvPr id="5" name="Slide Number Placeholder 4"/>
          <p:cNvSpPr>
            <a:spLocks noGrp="1"/>
          </p:cNvSpPr>
          <p:nvPr>
            <p:ph type="sldNum" sz="quarter" idx="12"/>
          </p:nvPr>
        </p:nvSpPr>
        <p:spPr/>
        <p:txBody>
          <a:bodyPr/>
          <a:lstStyle/>
          <a:p>
            <a:fld id="{F3A85814-34B9-4667-A244-D1B7E721FA02}" type="slidenum">
              <a:rPr lang="en-US" smtClean="0"/>
              <a:pPr/>
              <a:t>9</a:t>
            </a:fld>
            <a:endParaRPr lang="en-US"/>
          </a:p>
        </p:txBody>
      </p:sp>
      <p:sp>
        <p:nvSpPr>
          <p:cNvPr id="3" name="Content Placeholder 2"/>
          <p:cNvSpPr>
            <a:spLocks noGrp="1"/>
          </p:cNvSpPr>
          <p:nvPr>
            <p:ph sz="quarter" idx="1"/>
          </p:nvPr>
        </p:nvSpPr>
        <p:spPr/>
        <p:txBody>
          <a:bodyPr>
            <a:noAutofit/>
          </a:bodyPr>
          <a:lstStyle/>
          <a:p>
            <a:pPr>
              <a:buNone/>
            </a:pPr>
            <a:r>
              <a:rPr lang="en-US" sz="2400" dirty="0" smtClean="0"/>
              <a:t>Lenders have a similar model for Private Loans with two major differences:</a:t>
            </a:r>
          </a:p>
          <a:p>
            <a:pPr marL="514350" indent="-514350">
              <a:buFont typeface="+mj-lt"/>
              <a:buAutoNum type="arabicPeriod"/>
            </a:pPr>
            <a:r>
              <a:rPr lang="en-US" sz="2400" dirty="0" smtClean="0"/>
              <a:t>Default Risk</a:t>
            </a:r>
          </a:p>
          <a:p>
            <a:pPr marL="788670" lvl="1" indent="-514350"/>
            <a:r>
              <a:rPr lang="en-US" sz="2000" dirty="0" smtClean="0"/>
              <a:t>Lenders must assume all risk of defaults</a:t>
            </a:r>
          </a:p>
          <a:p>
            <a:pPr marL="788670" lvl="1" indent="-514350"/>
            <a:r>
              <a:rPr lang="en-US" sz="2000" dirty="0" smtClean="0"/>
              <a:t>Private student loans are similar to unsecured consumer finance loans such as credit cards</a:t>
            </a:r>
          </a:p>
          <a:p>
            <a:pPr marL="788670" lvl="1" indent="-514350"/>
            <a:r>
              <a:rPr lang="en-US" sz="2000" dirty="0" smtClean="0"/>
              <a:t>Lenders much manage lending to borrowers with acceptable credit to manage losses</a:t>
            </a:r>
          </a:p>
          <a:p>
            <a:pPr marL="514350" indent="-514350">
              <a:buFont typeface="+mj-lt"/>
              <a:buAutoNum type="arabicPeriod"/>
            </a:pPr>
            <a:r>
              <a:rPr lang="en-US" sz="2400" dirty="0" smtClean="0"/>
              <a:t>Interest Cap</a:t>
            </a:r>
          </a:p>
          <a:p>
            <a:pPr marL="788670" lvl="1" indent="-514350">
              <a:buFont typeface="+mj-lt"/>
              <a:buAutoNum type="arabicPeriod"/>
            </a:pPr>
            <a:r>
              <a:rPr lang="en-US" sz="2000" dirty="0" smtClean="0"/>
              <a:t>Unlike federal loans, where the government pays interest on behalf of borrowers as loans exceed fixed </a:t>
            </a:r>
            <a:r>
              <a:rPr lang="en-US" sz="2000" dirty="0" err="1" smtClean="0"/>
              <a:t>raes</a:t>
            </a:r>
            <a:r>
              <a:rPr lang="en-US" sz="2000" dirty="0" smtClean="0"/>
              <a:t>, Private loan </a:t>
            </a:r>
            <a:r>
              <a:rPr lang="en-US" sz="2000" dirty="0" err="1" smtClean="0"/>
              <a:t>interst</a:t>
            </a:r>
            <a:r>
              <a:rPr lang="en-US" sz="2000" dirty="0" smtClean="0"/>
              <a:t> payments are the sole responsibility of the borrower.</a:t>
            </a:r>
            <a:endParaRPr lang="en-US" sz="20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1234</TotalTime>
  <Words>2413</Words>
  <Application>Microsoft Office PowerPoint</Application>
  <PresentationFormat>On-screen Show (4:3)</PresentationFormat>
  <Paragraphs>339</Paragraphs>
  <Slides>34</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34</vt:i4>
      </vt:variant>
    </vt:vector>
  </HeadingPairs>
  <TitlesOfParts>
    <vt:vector size="36" baseType="lpstr">
      <vt:lpstr>Civic</vt:lpstr>
      <vt:lpstr>Chart</vt:lpstr>
      <vt:lpstr>The Dollars and Sense of Student Loans: The Economics of FFEL and Private Loans  </vt:lpstr>
      <vt:lpstr>Agenda</vt:lpstr>
      <vt:lpstr>FFEL Economics – Healthy Economy</vt:lpstr>
      <vt:lpstr>FFEL Economics – Healthy Economy</vt:lpstr>
      <vt:lpstr>FFEL Economics – Healthy Economy</vt:lpstr>
      <vt:lpstr>FFEL Economics – Healthy Economy</vt:lpstr>
      <vt:lpstr>FFEL Economics – Healthy Economy</vt:lpstr>
      <vt:lpstr>FFEL Economics – Healthy Economy</vt:lpstr>
      <vt:lpstr>Private Loan Economics – Healthy Economy</vt:lpstr>
      <vt:lpstr>Private Loan Economics</vt:lpstr>
      <vt:lpstr>Private Loan Economics</vt:lpstr>
      <vt:lpstr>Credit Crisis</vt:lpstr>
      <vt:lpstr>Credit Crisis</vt:lpstr>
      <vt:lpstr>Credit Crisis Impact on Student Loans</vt:lpstr>
      <vt:lpstr>Credit Crisis Impact on Student Loans</vt:lpstr>
      <vt:lpstr>Credit Crisis Impact on Student Loans</vt:lpstr>
      <vt:lpstr>Credit Crisis Impact on Student Loans</vt:lpstr>
      <vt:lpstr>Credit Crisis Impact on Student Loans</vt:lpstr>
      <vt:lpstr>Federal Solution – HR 5715</vt:lpstr>
      <vt:lpstr>Federal Solution:  HR 5715</vt:lpstr>
      <vt:lpstr>Federal Solution:  HR 5715</vt:lpstr>
      <vt:lpstr>Federal Solution:  HR 5715</vt:lpstr>
      <vt:lpstr>Federal Solution:  HR 5715</vt:lpstr>
      <vt:lpstr>Federal Solution:  HR 5715</vt:lpstr>
      <vt:lpstr>Federal Solution:  HR 5715</vt:lpstr>
      <vt:lpstr>Federal Solution:  HR 5715</vt:lpstr>
      <vt:lpstr>Federal Solution:  TARP  (HR 1424)</vt:lpstr>
      <vt:lpstr>Treasury Solution (Private Loans):  TALF </vt:lpstr>
      <vt:lpstr>Terms and Definitions:  Loan Terms</vt:lpstr>
      <vt:lpstr>Terms and Definitions:  Financial Markets</vt:lpstr>
      <vt:lpstr>Terms and Definitions: Financial Markets </vt:lpstr>
      <vt:lpstr>Terms and Definitions:  Financial Markets</vt:lpstr>
      <vt:lpstr>Terms and Definitions:  Profitability Measures</vt:lpstr>
      <vt:lpstr>References</vt:lpstr>
    </vt:vector>
  </TitlesOfParts>
  <Company>Sallie Mae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Dollars and Sense of Student Loans: The Economics of FFEL and Private Loans  </dc:title>
  <dc:creator>Thalassa Naylor</dc:creator>
  <cp:lastModifiedBy>Thalassa Naylor</cp:lastModifiedBy>
  <cp:revision>125</cp:revision>
  <dcterms:created xsi:type="dcterms:W3CDTF">2008-12-05T23:18:41Z</dcterms:created>
  <dcterms:modified xsi:type="dcterms:W3CDTF">2008-12-08T04:45:47Z</dcterms:modified>
</cp:coreProperties>
</file>