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notesMasterIdLst>
    <p:notesMasterId r:id="rId22"/>
  </p:notesMasterIdLst>
  <p:handoutMasterIdLst>
    <p:handoutMasterId r:id="rId23"/>
  </p:handoutMasterIdLst>
  <p:sldIdLst>
    <p:sldId id="256" r:id="rId2"/>
    <p:sldId id="264" r:id="rId3"/>
    <p:sldId id="271" r:id="rId4"/>
    <p:sldId id="292" r:id="rId5"/>
    <p:sldId id="293" r:id="rId6"/>
    <p:sldId id="294" r:id="rId7"/>
    <p:sldId id="295" r:id="rId8"/>
    <p:sldId id="265" r:id="rId9"/>
    <p:sldId id="296" r:id="rId10"/>
    <p:sldId id="297" r:id="rId11"/>
    <p:sldId id="268" r:id="rId12"/>
    <p:sldId id="269" r:id="rId13"/>
    <p:sldId id="274" r:id="rId14"/>
    <p:sldId id="270" r:id="rId15"/>
    <p:sldId id="275" r:id="rId16"/>
    <p:sldId id="276" r:id="rId17"/>
    <p:sldId id="277" r:id="rId18"/>
    <p:sldId id="291" r:id="rId19"/>
    <p:sldId id="279" r:id="rId20"/>
    <p:sldId id="283"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17" autoAdjust="0"/>
    <p:restoredTop sz="69134" autoAdjust="0"/>
  </p:normalViewPr>
  <p:slideViewPr>
    <p:cSldViewPr>
      <p:cViewPr varScale="1">
        <p:scale>
          <a:sx n="57" d="100"/>
          <a:sy n="57" d="100"/>
        </p:scale>
        <p:origin x="-148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smtClean="0">
                <a:cs typeface="+mn-cs"/>
              </a:defRPr>
            </a:lvl1pPr>
          </a:lstStyle>
          <a:p>
            <a:pPr>
              <a:defRPr/>
            </a:pPr>
            <a:fld id="{1F62DA31-E6A7-4E84-8653-11B2FE3201C9}" type="datetimeFigureOut">
              <a:rPr lang="en-US"/>
              <a:pPr>
                <a:defRPr/>
              </a:pPr>
              <a:t>1/15/2010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smtClean="0">
                <a:cs typeface="+mn-cs"/>
              </a:defRPr>
            </a:lvl1pPr>
          </a:lstStyle>
          <a:p>
            <a:pPr>
              <a:defRPr/>
            </a:pPr>
            <a:fld id="{A1633BF8-2C58-4579-8DB4-EFA0962AA2A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cs typeface="+mn-cs"/>
              </a:defRPr>
            </a:lvl1pPr>
          </a:lstStyle>
          <a:p>
            <a:pPr>
              <a:defRPr/>
            </a:pPr>
            <a:endParaRPr lang="en-US"/>
          </a:p>
        </p:txBody>
      </p:sp>
      <p:sp>
        <p:nvSpPr>
          <p:cNvPr id="604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cs typeface="+mn-cs"/>
              </a:defRPr>
            </a:lvl1pPr>
          </a:lstStyle>
          <a:p>
            <a:pPr>
              <a:defRPr/>
            </a:pPr>
            <a:endParaRPr 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E3A70362-0D78-4314-B298-AE0472A263E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a:spLocks noGrp="1"/>
          </p:cNvSpPr>
          <p:nvPr>
            <p:ph type="body" idx="1"/>
          </p:nvPr>
        </p:nvSpPr>
        <p:spPr>
          <a:noFill/>
          <a:ln/>
        </p:spPr>
        <p:txBody>
          <a:bodyPr/>
          <a:lstStyle/>
          <a:p>
            <a:pPr eaLnBrk="1" hangingPunct="1">
              <a:buFontTx/>
              <a:buChar char="•"/>
            </a:pPr>
            <a:r>
              <a:rPr lang="en-US" smtClean="0"/>
              <a:t>Much of the Administration’s proposal is reflected in SAFRA.  It set the tone for House Bill</a:t>
            </a:r>
          </a:p>
          <a:p>
            <a:pPr eaLnBrk="1" hangingPunct="1">
              <a:buFontTx/>
              <a:buChar char="•"/>
            </a:pPr>
            <a:r>
              <a:rPr lang="en-US" smtClean="0"/>
              <a:t>SAFRA has two major components that affect guarantors and lenders – the elimination of new FFELP loan origination and the establishment of a College Access and Completion Innovation Fund.</a:t>
            </a:r>
          </a:p>
          <a:p>
            <a:pPr eaLnBrk="1" hangingPunct="1">
              <a:buFontTx/>
              <a:buChar char="•"/>
            </a:pPr>
            <a:r>
              <a:rPr lang="en-US" smtClean="0"/>
              <a:t>Health Care legislation is right at the top in terms of priority for the Administration and Senate.  The Senate is presumed to focus on this before turning its attention to Education.  January 15</a:t>
            </a:r>
            <a:r>
              <a:rPr lang="en-US" baseline="30000" smtClean="0"/>
              <a:t>th</a:t>
            </a:r>
            <a:r>
              <a:rPr lang="en-US" smtClean="0"/>
              <a:t> is a deadline for getting legislation on the President’s desk for signature. </a:t>
            </a:r>
          </a:p>
          <a:p>
            <a:pPr eaLnBrk="1" hangingPunct="1">
              <a:buFontTx/>
              <a:buChar char="•"/>
            </a:pPr>
            <a:r>
              <a:rPr lang="en-US" smtClean="0"/>
              <a:t>The Senate has yet to offer an official proposal.  May take the House Bill and make their own amendments.  A community proposal has been offered by the FFELP community with provides for about 80% of savings of House Bill.  Senator Robert Casey Jr. of Pennsylvania offered a “modified community proposal” which provides for even more savings, almost approaching the House proposal</a:t>
            </a:r>
          </a:p>
          <a:p>
            <a:pPr eaLnBrk="1" hangingPunct="1">
              <a:buFontTx/>
              <a:buChar char="•"/>
            </a:pPr>
            <a:r>
              <a:rPr lang="en-US" smtClean="0"/>
              <a:t>The public is concerned over choice and of a full government take-over.  Many are skeptical of ED’s ability to provide service.</a:t>
            </a:r>
          </a:p>
          <a:p>
            <a:pPr eaLnBrk="1" hangingPunct="1">
              <a:buFontTx/>
              <a:buChar char="•"/>
            </a:pPr>
            <a:r>
              <a:rPr lang="en-US" smtClean="0"/>
              <a:t>The economy – with government bail out of major corporations, trillion dollar health care plan, escalation of our troops in the Middle East, can we afford a full government take over of student loans as well?</a:t>
            </a:r>
          </a:p>
          <a:p>
            <a:pPr eaLnBrk="1" hangingPunct="1">
              <a:buFontTx/>
              <a:buChar char="•"/>
            </a:pPr>
            <a:endParaRPr lang="en-US" smtClean="0"/>
          </a:p>
        </p:txBody>
      </p:sp>
      <p:sp>
        <p:nvSpPr>
          <p:cNvPr id="17411" name="Slide Number Placeholder 3"/>
          <p:cNvSpPr>
            <a:spLocks noGrp="1"/>
          </p:cNvSpPr>
          <p:nvPr>
            <p:ph type="sldNum" sz="quarter" idx="5"/>
          </p:nvPr>
        </p:nvSpPr>
        <p:spPr>
          <a:noFill/>
        </p:spPr>
        <p:txBody>
          <a:bodyPr/>
          <a:lstStyle/>
          <a:p>
            <a:fld id="{E59D10F1-BF05-419B-87ED-341795A6836C}" type="slidenum">
              <a:rPr lang="en-US" smtClean="0">
                <a:cs typeface="Arial" charset="0"/>
              </a:rPr>
              <a:pPr/>
              <a:t>2</a:t>
            </a:fld>
            <a:endParaRPr 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a:ln/>
        </p:spPr>
        <p:txBody>
          <a:bodyPr/>
          <a:lstStyle/>
          <a:p>
            <a:pPr eaLnBrk="1" hangingPunct="1"/>
            <a:endParaRPr lang="en-US" smtClean="0"/>
          </a:p>
        </p:txBody>
      </p:sp>
      <p:sp>
        <p:nvSpPr>
          <p:cNvPr id="24579" name="Slide Number Placeholder 3"/>
          <p:cNvSpPr>
            <a:spLocks noGrp="1"/>
          </p:cNvSpPr>
          <p:nvPr>
            <p:ph type="sldNum" sz="quarter" idx="5"/>
          </p:nvPr>
        </p:nvSpPr>
        <p:spPr>
          <a:noFill/>
        </p:spPr>
        <p:txBody>
          <a:bodyPr/>
          <a:lstStyle/>
          <a:p>
            <a:fld id="{2DB77F6F-E2F7-4727-AB78-7313947C42CF}" type="slidenum">
              <a:rPr lang="en-US" smtClean="0">
                <a:cs typeface="Arial" charset="0"/>
              </a:rPr>
              <a:pPr/>
              <a:t>8</a:t>
            </a:fld>
            <a:endParaRPr lang="en-US"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pPr eaLnBrk="1" hangingPunct="1"/>
            <a:endParaRPr lang="en-US" smtClean="0"/>
          </a:p>
        </p:txBody>
      </p:sp>
      <p:sp>
        <p:nvSpPr>
          <p:cNvPr id="26627" name="Slide Number Placeholder 3"/>
          <p:cNvSpPr>
            <a:spLocks noGrp="1"/>
          </p:cNvSpPr>
          <p:nvPr>
            <p:ph type="sldNum" sz="quarter" idx="5"/>
          </p:nvPr>
        </p:nvSpPr>
        <p:spPr>
          <a:noFill/>
        </p:spPr>
        <p:txBody>
          <a:bodyPr/>
          <a:lstStyle/>
          <a:p>
            <a:fld id="{DD86928D-C038-4831-BC39-099E0502312B}" type="slidenum">
              <a:rPr lang="en-US" smtClean="0">
                <a:cs typeface="Arial" charset="0"/>
              </a:rPr>
              <a:pPr/>
              <a:t>9</a:t>
            </a:fld>
            <a:endParaRPr lang="en-US"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pPr eaLnBrk="1" hangingPunct="1"/>
            <a:endParaRPr lang="en-US" smtClean="0"/>
          </a:p>
        </p:txBody>
      </p:sp>
      <p:sp>
        <p:nvSpPr>
          <p:cNvPr id="28675" name="Slide Number Placeholder 3"/>
          <p:cNvSpPr>
            <a:spLocks noGrp="1"/>
          </p:cNvSpPr>
          <p:nvPr>
            <p:ph type="sldNum" sz="quarter" idx="5"/>
          </p:nvPr>
        </p:nvSpPr>
        <p:spPr>
          <a:noFill/>
        </p:spPr>
        <p:txBody>
          <a:bodyPr/>
          <a:lstStyle/>
          <a:p>
            <a:fld id="{57453562-ACF1-4F6F-8045-06C268501AD8}" type="slidenum">
              <a:rPr lang="en-US" smtClean="0">
                <a:cs typeface="Arial" charset="0"/>
              </a:rPr>
              <a:pPr/>
              <a:t>10</a:t>
            </a:fld>
            <a:endParaRPr lang="en-US"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pPr eaLnBrk="1" hangingPunct="1"/>
            <a:endParaRPr lang="en-US" smtClean="0"/>
          </a:p>
        </p:txBody>
      </p:sp>
      <p:sp>
        <p:nvSpPr>
          <p:cNvPr id="30723" name="Slide Number Placeholder 3"/>
          <p:cNvSpPr>
            <a:spLocks noGrp="1"/>
          </p:cNvSpPr>
          <p:nvPr>
            <p:ph type="sldNum" sz="quarter" idx="5"/>
          </p:nvPr>
        </p:nvSpPr>
        <p:spPr>
          <a:noFill/>
        </p:spPr>
        <p:txBody>
          <a:bodyPr/>
          <a:lstStyle/>
          <a:p>
            <a:fld id="{F8C767C1-000B-4557-B94F-EAFECE4B94DB}" type="slidenum">
              <a:rPr lang="en-US" smtClean="0">
                <a:cs typeface="Arial" charset="0"/>
              </a:rPr>
              <a:pPr/>
              <a:t>11</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5" name="Rectangle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6"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7"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0" name="Rectangle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1" name="Straight Connector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12" name="Rectangle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n-US"/>
          </a:p>
        </p:txBody>
      </p:sp>
      <p:sp>
        <p:nvSpPr>
          <p:cNvPr id="16" name="Footer Placeholder 16"/>
          <p:cNvSpPr>
            <a:spLocks noGrp="1"/>
          </p:cNvSpPr>
          <p:nvPr>
            <p:ph type="ftr" sz="quarter" idx="11"/>
          </p:nvPr>
        </p:nvSpPr>
        <p:spPr/>
        <p:txBody>
          <a:bodyPr/>
          <a:lstStyle>
            <a:lvl1pPr>
              <a:defRPr dirty="0"/>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4D8E931F-000D-4486-A2F5-01BA24F75EC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517AD1-84E1-44F4-9A60-7812CB4B884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5"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6" name="Rectangle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7"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8" name="Rectangle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9"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10" name="Straight Connector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11" name="Oval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Oval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19BC71A7-D632-46A4-81A7-DB04B93FFB0D}"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pic>
        <p:nvPicPr>
          <p:cNvPr id="4" name="Picture 4" descr="clfemasthead"/>
          <p:cNvPicPr>
            <a:picLocks noChangeAspect="1" noChangeArrowheads="1"/>
          </p:cNvPicPr>
          <p:nvPr userDrawn="1"/>
        </p:nvPicPr>
        <p:blipFill>
          <a:blip r:embed="rId2"/>
          <a:srcRect r="36208"/>
          <a:stretch>
            <a:fillRect/>
          </a:stretch>
        </p:blipFill>
        <p:spPr bwMode="auto">
          <a:xfrm>
            <a:off x="7391400" y="6365875"/>
            <a:ext cx="1219200" cy="492125"/>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dirty="0"/>
            </a:lvl1pPr>
          </a:lstStyle>
          <a:p>
            <a:pPr>
              <a:defRPr/>
            </a:pPr>
            <a:endParaRPr lang="en-US"/>
          </a:p>
        </p:txBody>
      </p:sp>
      <p:sp>
        <p:nvSpPr>
          <p:cNvPr id="7" name="Slide Number Placeholder 5"/>
          <p:cNvSpPr>
            <a:spLocks noGrp="1"/>
          </p:cNvSpPr>
          <p:nvPr>
            <p:ph type="sldNum" sz="quarter" idx="12"/>
          </p:nvPr>
        </p:nvSpPr>
        <p:spPr>
          <a:xfrm>
            <a:off x="4362450" y="1027113"/>
            <a:ext cx="457200" cy="441325"/>
          </a:xfrm>
        </p:spPr>
        <p:txBody>
          <a:bodyPr/>
          <a:lstStyle>
            <a:lvl1pPr>
              <a:defRPr/>
            </a:lvl1pPr>
          </a:lstStyle>
          <a:p>
            <a:pPr>
              <a:defRPr/>
            </a:pPr>
            <a:fld id="{8980D5DA-94C7-41D9-A36F-6BD250D48AF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7"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8" name="Rectangle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9" name="Rectangle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0" name="Rectangle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1" name="Rectangle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12" name="Straight Connector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13" name="Oval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EA3F4FCB-5CD6-47AC-AA10-2CDD857768C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36E62FC1-64C3-42E4-AA31-DCA8E7A2A1E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8"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0"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1"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2" name="Rectangle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4" name="Straight Connector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15" name="Rectangle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16" name="Oval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Oval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smtClean="0"/>
            </a:lvl1pPr>
          </a:lstStyle>
          <a:p>
            <a:pPr>
              <a:defRPr/>
            </a:pPr>
            <a:fld id="{C1D241C5-DBB0-492A-BC5E-105F1D13DB7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E21088F7-3D4A-47CB-A230-BA509DE91C3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3" name="Rectangle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4"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5"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6" name="Rectangle 4"/>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7" name="Rectangle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8" name="Date Placeholder 1"/>
          <p:cNvSpPr>
            <a:spLocks noGrp="1"/>
          </p:cNvSpPr>
          <p:nvPr>
            <p:ph type="dt" sz="half" idx="10"/>
          </p:nvPr>
        </p:nvSpPr>
        <p:spPr/>
        <p:txBody>
          <a:bodyPr/>
          <a:lstStyle>
            <a:lvl1pPr>
              <a:defRPr/>
            </a:lvl1pPr>
          </a:lstStyle>
          <a:p>
            <a:pPr>
              <a:defRPr/>
            </a:pPr>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30220A45-FBF6-4D69-A18F-9245CB2CD7A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6"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7"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8" name="Rectangle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9"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0"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12" name="Straight Connector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13"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4012E21D-95CE-4CBE-A525-E1D5456C3B41}"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6"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7"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8"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9"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10" name="Rectangle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1"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13"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1EAE24E8-7146-4C32-B37E-0E52D2EED695}"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0" hangingPunct="0">
              <a:defRPr/>
            </a:pPr>
            <a:endParaRPr lang="en-US">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cs typeface="+mn-cs"/>
              </a:defRPr>
            </a:lvl1pPr>
          </a:lstStyle>
          <a:p>
            <a:pPr>
              <a:defRPr/>
            </a:pPr>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0" hangingPunct="0">
              <a:defRPr/>
            </a:pPr>
            <a:endParaRPr lang="en-US" dirty="0">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eaLnBrk="0" hangingPunct="0">
              <a:defRPr/>
            </a:pPr>
            <a:endParaRPr lang="en-US">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smtClean="0">
                <a:solidFill>
                  <a:schemeClr val="accent3">
                    <a:shade val="75000"/>
                  </a:schemeClr>
                </a:solidFill>
                <a:cs typeface="+mn-cs"/>
              </a:defRPr>
            </a:lvl1pPr>
          </a:lstStyle>
          <a:p>
            <a:pPr>
              <a:defRPr/>
            </a:pPr>
            <a:fld id="{D353395A-6895-4B2A-AE37-11B3C8030ECA}"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hdr="0" ftr="0" dt="0"/>
  <p:txStyles>
    <p:titleStyle>
      <a:lvl1pPr algn="ctr" rtl="0" fontAlgn="base">
        <a:spcBef>
          <a:spcPct val="0"/>
        </a:spcBef>
        <a:spcAft>
          <a:spcPct val="0"/>
        </a:spcAft>
        <a:defRPr sz="3300" kern="1200">
          <a:solidFill>
            <a:srgbClr val="164C6C"/>
          </a:solidFill>
          <a:latin typeface="+mj-lt"/>
          <a:ea typeface="+mj-ea"/>
          <a:cs typeface="+mj-cs"/>
        </a:defRPr>
      </a:lvl1pPr>
      <a:lvl2pPr algn="ctr" rtl="0" fontAlgn="base">
        <a:spcBef>
          <a:spcPct val="0"/>
        </a:spcBef>
        <a:spcAft>
          <a:spcPct val="0"/>
        </a:spcAft>
        <a:defRPr sz="3300">
          <a:solidFill>
            <a:srgbClr val="164C6C"/>
          </a:solidFill>
          <a:latin typeface="Georgia" pitchFamily="18" charset="0"/>
        </a:defRPr>
      </a:lvl2pPr>
      <a:lvl3pPr algn="ctr" rtl="0" fontAlgn="base">
        <a:spcBef>
          <a:spcPct val="0"/>
        </a:spcBef>
        <a:spcAft>
          <a:spcPct val="0"/>
        </a:spcAft>
        <a:defRPr sz="3300">
          <a:solidFill>
            <a:srgbClr val="164C6C"/>
          </a:solidFill>
          <a:latin typeface="Georgia" pitchFamily="18" charset="0"/>
        </a:defRPr>
      </a:lvl3pPr>
      <a:lvl4pPr algn="ctr" rtl="0" fontAlgn="base">
        <a:spcBef>
          <a:spcPct val="0"/>
        </a:spcBef>
        <a:spcAft>
          <a:spcPct val="0"/>
        </a:spcAft>
        <a:defRPr sz="3300">
          <a:solidFill>
            <a:srgbClr val="164C6C"/>
          </a:solidFill>
          <a:latin typeface="Georgia" pitchFamily="18" charset="0"/>
        </a:defRPr>
      </a:lvl4pPr>
      <a:lvl5pPr algn="ctr" rtl="0" fontAlgn="base">
        <a:spcBef>
          <a:spcPct val="0"/>
        </a:spcBef>
        <a:spcAft>
          <a:spcPct val="0"/>
        </a:spcAft>
        <a:defRPr sz="3300">
          <a:solidFill>
            <a:srgbClr val="164C6C"/>
          </a:solidFill>
          <a:latin typeface="Georgia" pitchFamily="18" charset="0"/>
        </a:defRPr>
      </a:lvl5pPr>
      <a:lvl6pPr marL="457200" algn="ctr" rtl="0" fontAlgn="base">
        <a:spcBef>
          <a:spcPct val="0"/>
        </a:spcBef>
        <a:spcAft>
          <a:spcPct val="0"/>
        </a:spcAft>
        <a:defRPr sz="3300">
          <a:solidFill>
            <a:srgbClr val="164C6C"/>
          </a:solidFill>
          <a:latin typeface="Georgia" pitchFamily="18" charset="0"/>
        </a:defRPr>
      </a:lvl6pPr>
      <a:lvl7pPr marL="914400" algn="ctr" rtl="0" fontAlgn="base">
        <a:spcBef>
          <a:spcPct val="0"/>
        </a:spcBef>
        <a:spcAft>
          <a:spcPct val="0"/>
        </a:spcAft>
        <a:defRPr sz="3300">
          <a:solidFill>
            <a:srgbClr val="164C6C"/>
          </a:solidFill>
          <a:latin typeface="Georgia" pitchFamily="18" charset="0"/>
        </a:defRPr>
      </a:lvl7pPr>
      <a:lvl8pPr marL="1371600" algn="ctr" rtl="0" fontAlgn="base">
        <a:spcBef>
          <a:spcPct val="0"/>
        </a:spcBef>
        <a:spcAft>
          <a:spcPct val="0"/>
        </a:spcAft>
        <a:defRPr sz="3300">
          <a:solidFill>
            <a:srgbClr val="164C6C"/>
          </a:solidFill>
          <a:latin typeface="Georgia" pitchFamily="18" charset="0"/>
        </a:defRPr>
      </a:lvl8pPr>
      <a:lvl9pPr marL="1828800" algn="ctr" rtl="0" fontAlgn="base">
        <a:spcBef>
          <a:spcPct val="0"/>
        </a:spcBef>
        <a:spcAft>
          <a:spcPct val="0"/>
        </a:spcAft>
        <a:defRPr sz="3300">
          <a:solidFill>
            <a:srgbClr val="164C6C"/>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1B587C"/>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4E8542"/>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604878"/>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9F9F9DDF-8561-4016-AD48-5257DA216138}" type="slidenum">
              <a:rPr lang="en-US"/>
              <a:pPr>
                <a:defRPr/>
              </a:pPr>
              <a:t>1</a:t>
            </a:fld>
            <a:endParaRPr lang="en-US"/>
          </a:p>
        </p:txBody>
      </p:sp>
      <p:sp>
        <p:nvSpPr>
          <p:cNvPr id="2050" name="Rectangle 2"/>
          <p:cNvSpPr>
            <a:spLocks noGrp="1" noChangeArrowheads="1"/>
          </p:cNvSpPr>
          <p:nvPr>
            <p:ph type="ctrTitle"/>
          </p:nvPr>
        </p:nvSpPr>
        <p:spPr/>
        <p:txBody>
          <a:bodyPr>
            <a:normAutofit fontScale="90000"/>
          </a:bodyPr>
          <a:lstStyle/>
          <a:p>
            <a:pPr fontAlgn="auto">
              <a:spcAft>
                <a:spcPts val="0"/>
              </a:spcAft>
              <a:defRPr/>
            </a:pPr>
            <a:r>
              <a:rPr lang="en-US" dirty="0" smtClean="0">
                <a:solidFill>
                  <a:schemeClr val="tx1"/>
                </a:solidFill>
              </a:rPr>
              <a:t>Products &amp; Services for the Future (From Your FFELP Providers)</a:t>
            </a:r>
            <a:endParaRPr lang="en-US" dirty="0">
              <a:solidFill>
                <a:schemeClr val="tx1"/>
              </a:solidFill>
            </a:endParaRPr>
          </a:p>
        </p:txBody>
      </p:sp>
      <p:pic>
        <p:nvPicPr>
          <p:cNvPr id="15363" name="Picture 4" descr="clfemasthead"/>
          <p:cNvPicPr>
            <a:picLocks noChangeAspect="1" noChangeArrowheads="1"/>
          </p:cNvPicPr>
          <p:nvPr/>
        </p:nvPicPr>
        <p:blipFill>
          <a:blip r:embed="rId2"/>
          <a:srcRect/>
          <a:stretch>
            <a:fillRect/>
          </a:stretch>
        </p:blipFill>
        <p:spPr bwMode="auto">
          <a:xfrm>
            <a:off x="4572000" y="5486400"/>
            <a:ext cx="4419600" cy="1139825"/>
          </a:xfrm>
          <a:prstGeom prst="rect">
            <a:avLst/>
          </a:prstGeom>
          <a:noFill/>
          <a:ln w="9525">
            <a:noFill/>
            <a:miter lim="800000"/>
            <a:headEnd/>
            <a:tailEnd/>
          </a:ln>
        </p:spPr>
      </p:pic>
      <p:sp>
        <p:nvSpPr>
          <p:cNvPr id="15364" name="TextBox 6"/>
          <p:cNvSpPr txBox="1">
            <a:spLocks noChangeArrowheads="1"/>
          </p:cNvSpPr>
          <p:nvPr/>
        </p:nvSpPr>
        <p:spPr bwMode="auto">
          <a:xfrm>
            <a:off x="2438400" y="2971800"/>
            <a:ext cx="4587875" cy="1138238"/>
          </a:xfrm>
          <a:prstGeom prst="rect">
            <a:avLst/>
          </a:prstGeom>
          <a:noFill/>
          <a:ln w="9525">
            <a:noFill/>
            <a:miter lim="800000"/>
            <a:headEnd/>
            <a:tailEnd/>
          </a:ln>
        </p:spPr>
        <p:txBody>
          <a:bodyPr wrap="none">
            <a:spAutoFit/>
          </a:bodyPr>
          <a:lstStyle/>
          <a:p>
            <a:pPr eaLnBrk="0" hangingPunct="0"/>
            <a:r>
              <a:rPr lang="en-US" sz="2800"/>
              <a:t>Provided by CLFE</a:t>
            </a:r>
          </a:p>
          <a:p>
            <a:pPr eaLnBrk="0" hangingPunct="0"/>
            <a:r>
              <a:rPr lang="en-US" sz="2000"/>
              <a:t>CASFAA 2009, December 12-14, 2009</a:t>
            </a:r>
          </a:p>
          <a:p>
            <a:pPr eaLnBrk="0" hangingPunct="0"/>
            <a:r>
              <a:rPr lang="en-US" sz="2000"/>
              <a:t>San Jose , CA</a:t>
            </a:r>
          </a:p>
        </p:txBody>
      </p:sp>
      <p:sp>
        <p:nvSpPr>
          <p:cNvPr id="15365" name="TextBox 7"/>
          <p:cNvSpPr txBox="1">
            <a:spLocks noChangeArrowheads="1"/>
          </p:cNvSpPr>
          <p:nvPr/>
        </p:nvSpPr>
        <p:spPr bwMode="auto">
          <a:xfrm>
            <a:off x="609600" y="4495800"/>
            <a:ext cx="7680325" cy="1631950"/>
          </a:xfrm>
          <a:prstGeom prst="rect">
            <a:avLst/>
          </a:prstGeom>
          <a:noFill/>
          <a:ln w="9525">
            <a:noFill/>
            <a:miter lim="800000"/>
            <a:headEnd/>
            <a:tailEnd/>
          </a:ln>
        </p:spPr>
        <p:txBody>
          <a:bodyPr wrap="none">
            <a:spAutoFit/>
          </a:bodyPr>
          <a:lstStyle/>
          <a:p>
            <a:pPr eaLnBrk="0" hangingPunct="0"/>
            <a:r>
              <a:rPr lang="en-US" sz="2000"/>
              <a:t>Presented by –</a:t>
            </a:r>
          </a:p>
          <a:p>
            <a:pPr eaLnBrk="0" hangingPunct="0"/>
            <a:r>
              <a:rPr lang="en-US" sz="2000"/>
              <a:t>Karen Dowdall-Gumin, Great Lakes Higher Education Corporation</a:t>
            </a:r>
          </a:p>
          <a:p>
            <a:pPr eaLnBrk="0" hangingPunct="0"/>
            <a:r>
              <a:rPr lang="en-US" sz="2000"/>
              <a:t>Barbara Hoblitzel, Sallie Mae</a:t>
            </a:r>
          </a:p>
          <a:p>
            <a:pPr eaLnBrk="0" hangingPunct="0"/>
            <a:r>
              <a:rPr lang="en-US" sz="2000"/>
              <a:t>Luke Downer, EdAmerica</a:t>
            </a:r>
          </a:p>
          <a:p>
            <a:pPr eaLnBrk="0" hangingPunct="0"/>
            <a:r>
              <a:rPr lang="en-US" sz="2000"/>
              <a:t>Ron Lee, USA Funds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758825"/>
          </a:xfrm>
        </p:spPr>
        <p:txBody>
          <a:bodyPr>
            <a:normAutofit fontScale="90000"/>
          </a:bodyPr>
          <a:lstStyle/>
          <a:p>
            <a:pPr fontAlgn="auto">
              <a:spcAft>
                <a:spcPts val="0"/>
              </a:spcAft>
              <a:defRPr/>
            </a:pPr>
            <a:r>
              <a:rPr lang="en-US" sz="4000" dirty="0" smtClean="0"/>
              <a:t>Great Lakes Higher Education</a:t>
            </a:r>
            <a:br>
              <a:rPr lang="en-US" sz="4000" dirty="0" smtClean="0"/>
            </a:br>
            <a:r>
              <a:rPr lang="en-US" sz="3600" b="1" dirty="0" smtClean="0"/>
              <a:t>FOR THE BETTER</a:t>
            </a:r>
            <a:endParaRPr lang="en-US" sz="4000" b="1" dirty="0"/>
          </a:p>
        </p:txBody>
      </p:sp>
      <p:sp>
        <p:nvSpPr>
          <p:cNvPr id="4" name="Slide Number Placeholder 3"/>
          <p:cNvSpPr>
            <a:spLocks noGrp="1"/>
          </p:cNvSpPr>
          <p:nvPr>
            <p:ph type="sldNum" sz="quarter" idx="12"/>
          </p:nvPr>
        </p:nvSpPr>
        <p:spPr/>
        <p:txBody>
          <a:bodyPr/>
          <a:lstStyle/>
          <a:p>
            <a:pPr>
              <a:defRPr/>
            </a:pPr>
            <a:fld id="{37FE8E30-4862-4C78-B3ED-E7F92DA7CA67}" type="slidenum">
              <a:rPr lang="en-US"/>
              <a:pPr>
                <a:defRPr/>
              </a:pPr>
              <a:t>10</a:t>
            </a:fld>
            <a:endParaRPr lang="en-US"/>
          </a:p>
        </p:txBody>
      </p:sp>
      <p:sp>
        <p:nvSpPr>
          <p:cNvPr id="3" name="Content Placeholder 2"/>
          <p:cNvSpPr>
            <a:spLocks noGrp="1"/>
          </p:cNvSpPr>
          <p:nvPr>
            <p:ph sz="quarter" idx="1"/>
          </p:nvPr>
        </p:nvSpPr>
        <p:spPr>
          <a:xfrm>
            <a:off x="301625" y="1527175"/>
            <a:ext cx="8504238" cy="4873625"/>
          </a:xfrm>
        </p:spPr>
        <p:txBody>
          <a:bodyPr>
            <a:normAutofit lnSpcReduction="10000"/>
          </a:bodyPr>
          <a:lstStyle/>
          <a:p>
            <a:pPr marL="274320" indent="-274320" fontAlgn="auto">
              <a:spcAft>
                <a:spcPts val="0"/>
              </a:spcAft>
              <a:buFont typeface="Wingdings 2"/>
              <a:buNone/>
              <a:defRPr/>
            </a:pPr>
            <a:r>
              <a:rPr lang="en-US" sz="3500" b="1" dirty="0" smtClean="0"/>
              <a:t>Doing the right thing</a:t>
            </a:r>
            <a:r>
              <a:rPr lang="en-US" sz="3500" dirty="0" smtClean="0"/>
              <a:t> </a:t>
            </a:r>
          </a:p>
          <a:p>
            <a:pPr marL="274320" indent="-274320" fontAlgn="auto">
              <a:spcAft>
                <a:spcPts val="0"/>
              </a:spcAft>
              <a:buFont typeface="Wingdings 2"/>
              <a:buNone/>
              <a:defRPr/>
            </a:pPr>
            <a:endParaRPr lang="en-US" sz="1100" dirty="0" smtClean="0"/>
          </a:p>
          <a:p>
            <a:pPr marL="274320" indent="-274320" fontAlgn="auto">
              <a:spcAft>
                <a:spcPts val="0"/>
              </a:spcAft>
              <a:buFont typeface="Wingdings 2"/>
              <a:buNone/>
              <a:defRPr/>
            </a:pPr>
            <a:r>
              <a:rPr lang="en-US" sz="1800" dirty="0" smtClean="0"/>
              <a:t>	</a:t>
            </a:r>
            <a:r>
              <a:rPr lang="en-US" sz="2800" dirty="0" smtClean="0"/>
              <a:t>It’s the way we serve and support students and families today and everyday-to help them succeed through higher education. We hold ourselves to this high standard so that together we can change lives for the better.</a:t>
            </a:r>
          </a:p>
          <a:p>
            <a:pPr marL="548640" lvl="1" indent="-274320" fontAlgn="auto">
              <a:lnSpc>
                <a:spcPct val="80000"/>
              </a:lnSpc>
              <a:spcAft>
                <a:spcPts val="0"/>
              </a:spcAft>
              <a:buFont typeface="Wingdings"/>
              <a:buNone/>
              <a:defRPr/>
            </a:pPr>
            <a:endParaRPr lang="en-US" sz="1000" dirty="0" smtClean="0"/>
          </a:p>
          <a:p>
            <a:pPr marL="548640" lvl="1" indent="-274320" fontAlgn="auto">
              <a:lnSpc>
                <a:spcPct val="80000"/>
              </a:lnSpc>
              <a:spcAft>
                <a:spcPts val="0"/>
              </a:spcAft>
              <a:buFont typeface="Courier New" pitchFamily="49" charset="0"/>
              <a:buChar char="o"/>
              <a:defRPr/>
            </a:pPr>
            <a:r>
              <a:rPr lang="en-US" sz="2400" dirty="0" smtClean="0"/>
              <a:t>	Financial Literacy Programs + College access</a:t>
            </a:r>
          </a:p>
          <a:p>
            <a:pPr marL="548640" lvl="1" indent="-274320" fontAlgn="auto">
              <a:lnSpc>
                <a:spcPct val="80000"/>
              </a:lnSpc>
              <a:spcAft>
                <a:spcPts val="0"/>
              </a:spcAft>
              <a:buFont typeface="Courier New" pitchFamily="49" charset="0"/>
              <a:buChar char="o"/>
              <a:defRPr/>
            </a:pPr>
            <a:r>
              <a:rPr lang="en-US" sz="2400" dirty="0" smtClean="0"/>
              <a:t>	Default Prevention Success + deliverables</a:t>
            </a:r>
          </a:p>
          <a:p>
            <a:pPr marL="548640" lvl="1" indent="-274320" fontAlgn="auto">
              <a:lnSpc>
                <a:spcPct val="80000"/>
              </a:lnSpc>
              <a:spcAft>
                <a:spcPts val="0"/>
              </a:spcAft>
              <a:buFont typeface="Courier New" pitchFamily="49" charset="0"/>
              <a:buChar char="o"/>
              <a:defRPr/>
            </a:pPr>
            <a:r>
              <a:rPr lang="en-US" sz="2400" dirty="0" smtClean="0"/>
              <a:t>	Loan processing efficiencies: Origination, Servicing, Technology</a:t>
            </a:r>
            <a:endParaRPr lang="en-US" sz="1600" dirty="0" smtClean="0"/>
          </a:p>
          <a:p>
            <a:pPr marL="548640" lvl="1" indent="-274320" fontAlgn="auto">
              <a:lnSpc>
                <a:spcPct val="80000"/>
              </a:lnSpc>
              <a:spcAft>
                <a:spcPts val="0"/>
              </a:spcAft>
              <a:buFont typeface="Wingdings"/>
              <a:buNone/>
              <a:defRPr/>
            </a:pPr>
            <a:endParaRPr lang="en-US" sz="1600" dirty="0" smtClean="0"/>
          </a:p>
          <a:p>
            <a:pPr marL="548640" lvl="1" indent="-274320" algn="ctr" fontAlgn="auto">
              <a:lnSpc>
                <a:spcPct val="80000"/>
              </a:lnSpc>
              <a:spcAft>
                <a:spcPts val="0"/>
              </a:spcAft>
              <a:buFont typeface="Wingdings"/>
              <a:buNone/>
              <a:defRPr/>
            </a:pPr>
            <a:r>
              <a:rPr lang="en-US" sz="2600" b="1" dirty="0" smtClean="0"/>
              <a:t>The right partner now makes all the difference.</a:t>
            </a:r>
            <a:endParaRPr lang="en-US" sz="26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endParaRPr lang="en-US" smtClean="0">
              <a:solidFill>
                <a:srgbClr val="164C6C"/>
              </a:solidFill>
            </a:endParaRPr>
          </a:p>
        </p:txBody>
      </p:sp>
      <p:sp>
        <p:nvSpPr>
          <p:cNvPr id="4" name="Slide Number Placeholder 3"/>
          <p:cNvSpPr>
            <a:spLocks noGrp="1"/>
          </p:cNvSpPr>
          <p:nvPr>
            <p:ph type="sldNum" sz="quarter" idx="12"/>
          </p:nvPr>
        </p:nvSpPr>
        <p:spPr/>
        <p:txBody>
          <a:bodyPr/>
          <a:lstStyle/>
          <a:p>
            <a:pPr>
              <a:defRPr/>
            </a:pPr>
            <a:fld id="{C20872B7-FEE8-4337-9734-B0B13C826FDB}" type="slidenum">
              <a:rPr lang="en-US"/>
              <a:pPr>
                <a:defRPr/>
              </a:pPr>
              <a:t>11</a:t>
            </a:fld>
            <a:endParaRPr lang="en-US"/>
          </a:p>
        </p:txBody>
      </p:sp>
      <p:sp>
        <p:nvSpPr>
          <p:cNvPr id="29699" name="Content Placeholder 2"/>
          <p:cNvSpPr>
            <a:spLocks noGrp="1"/>
          </p:cNvSpPr>
          <p:nvPr>
            <p:ph sz="quarter" idx="1"/>
          </p:nvPr>
        </p:nvSpPr>
        <p:spPr>
          <a:xfrm>
            <a:off x="304800" y="2438400"/>
            <a:ext cx="8504238" cy="3657600"/>
          </a:xfrm>
        </p:spPr>
        <p:txBody>
          <a:bodyPr/>
          <a:lstStyle/>
          <a:p>
            <a:pPr marL="595313" indent="-514350">
              <a:buFont typeface="Wingdings 2" pitchFamily="18" charset="2"/>
              <a:buNone/>
            </a:pPr>
            <a:r>
              <a:rPr lang="en-US" sz="3200" smtClean="0"/>
              <a:t>	</a:t>
            </a:r>
            <a:r>
              <a:rPr lang="en-US" sz="4000" smtClean="0"/>
              <a:t>Students are entitled to access federal student loans</a:t>
            </a:r>
            <a:r>
              <a:rPr lang="en-US" sz="4000" i="1" smtClean="0"/>
              <a:t>:  They deserve </a:t>
            </a:r>
            <a:r>
              <a:rPr lang="en-US" sz="4000" smtClean="0"/>
              <a:t>the important services that only guarantors provide.</a:t>
            </a:r>
            <a:endParaRPr lang="en-US" sz="32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z="4000" smtClean="0">
                <a:solidFill>
                  <a:srgbClr val="164C6C"/>
                </a:solidFill>
              </a:rPr>
              <a:t>Borrower Advocacy</a:t>
            </a:r>
          </a:p>
        </p:txBody>
      </p:sp>
      <p:sp>
        <p:nvSpPr>
          <p:cNvPr id="4" name="Slide Number Placeholder 3"/>
          <p:cNvSpPr>
            <a:spLocks noGrp="1"/>
          </p:cNvSpPr>
          <p:nvPr>
            <p:ph type="sldNum" sz="quarter" idx="12"/>
          </p:nvPr>
        </p:nvSpPr>
        <p:spPr/>
        <p:txBody>
          <a:bodyPr/>
          <a:lstStyle/>
          <a:p>
            <a:pPr>
              <a:defRPr/>
            </a:pPr>
            <a:fld id="{308F5DB5-E326-4BE6-9C7B-B8194EAC092A}" type="slidenum">
              <a:rPr lang="en-US"/>
              <a:pPr>
                <a:defRPr/>
              </a:pPr>
              <a:t>12</a:t>
            </a:fld>
            <a:endParaRPr lang="en-US"/>
          </a:p>
        </p:txBody>
      </p:sp>
      <p:sp>
        <p:nvSpPr>
          <p:cNvPr id="31747" name="Content Placeholder 2"/>
          <p:cNvSpPr>
            <a:spLocks noGrp="1"/>
          </p:cNvSpPr>
          <p:nvPr>
            <p:ph sz="quarter" idx="1"/>
          </p:nvPr>
        </p:nvSpPr>
        <p:spPr>
          <a:xfrm>
            <a:off x="301625" y="1527175"/>
            <a:ext cx="8504238" cy="4721225"/>
          </a:xfrm>
        </p:spPr>
        <p:txBody>
          <a:bodyPr/>
          <a:lstStyle/>
          <a:p>
            <a:r>
              <a:rPr lang="en-US" sz="3200" smtClean="0"/>
              <a:t>Legislatively Required Services</a:t>
            </a:r>
          </a:p>
          <a:p>
            <a:pPr lvl="1"/>
            <a:r>
              <a:rPr lang="en-US" sz="2800" smtClean="0"/>
              <a:t>Provide a variety of student and family oriented information about paying for college, financial literacy and debt management.</a:t>
            </a:r>
          </a:p>
          <a:p>
            <a:pPr lvl="1"/>
            <a:r>
              <a:rPr lang="en-US" sz="2800" smtClean="0"/>
              <a:t>Provide college access information enabling students to plan for college and locate financial aid.</a:t>
            </a:r>
          </a:p>
          <a:p>
            <a:pPr lvl="1"/>
            <a:r>
              <a:rPr lang="en-US" sz="2800" smtClean="0"/>
              <a:t>Provide information and tools on money management including the importance of budgeting.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z="4000" smtClean="0">
                <a:solidFill>
                  <a:srgbClr val="164C6C"/>
                </a:solidFill>
              </a:rPr>
              <a:t>Borrower Advocacy	</a:t>
            </a:r>
          </a:p>
        </p:txBody>
      </p:sp>
      <p:sp>
        <p:nvSpPr>
          <p:cNvPr id="4" name="Slide Number Placeholder 3"/>
          <p:cNvSpPr>
            <a:spLocks noGrp="1"/>
          </p:cNvSpPr>
          <p:nvPr>
            <p:ph type="sldNum" sz="quarter" idx="12"/>
          </p:nvPr>
        </p:nvSpPr>
        <p:spPr/>
        <p:txBody>
          <a:bodyPr/>
          <a:lstStyle/>
          <a:p>
            <a:pPr>
              <a:defRPr/>
            </a:pPr>
            <a:fld id="{6DF7F732-1561-447A-B75A-4D9AD04737A8}" type="slidenum">
              <a:rPr lang="en-US"/>
              <a:pPr>
                <a:defRPr/>
              </a:pPr>
              <a:t>13</a:t>
            </a:fld>
            <a:endParaRPr lang="en-US"/>
          </a:p>
        </p:txBody>
      </p:sp>
      <p:sp>
        <p:nvSpPr>
          <p:cNvPr id="32771" name="Content Placeholder 2"/>
          <p:cNvSpPr>
            <a:spLocks noGrp="1"/>
          </p:cNvSpPr>
          <p:nvPr>
            <p:ph sz="quarter" idx="1"/>
          </p:nvPr>
        </p:nvSpPr>
        <p:spPr>
          <a:xfrm>
            <a:off x="301625" y="1527175"/>
            <a:ext cx="8504238" cy="4572000"/>
          </a:xfrm>
        </p:spPr>
        <p:txBody>
          <a:bodyPr/>
          <a:lstStyle/>
          <a:p>
            <a:r>
              <a:rPr lang="en-US" sz="3200" smtClean="0"/>
              <a:t>Services above and beyond</a:t>
            </a:r>
          </a:p>
          <a:p>
            <a:pPr lvl="1"/>
            <a:r>
              <a:rPr lang="en-US" sz="2800" smtClean="0"/>
              <a:t>Debt management strategies and counseling for students and families to help them avoid delinquency and default and ensure their long term financial success.</a:t>
            </a:r>
          </a:p>
          <a:p>
            <a:pPr lvl="1"/>
            <a:r>
              <a:rPr lang="en-US" sz="2800" smtClean="0"/>
              <a:t>On Line financial planning tools and budget calculations for high school students and parents planning for college.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z="4000" smtClean="0">
                <a:solidFill>
                  <a:srgbClr val="164C6C"/>
                </a:solidFill>
              </a:rPr>
              <a:t>Borrower Advocacy</a:t>
            </a:r>
          </a:p>
        </p:txBody>
      </p:sp>
      <p:sp>
        <p:nvSpPr>
          <p:cNvPr id="4" name="Slide Number Placeholder 3"/>
          <p:cNvSpPr>
            <a:spLocks noGrp="1"/>
          </p:cNvSpPr>
          <p:nvPr>
            <p:ph type="sldNum" sz="quarter" idx="12"/>
          </p:nvPr>
        </p:nvSpPr>
        <p:spPr/>
        <p:txBody>
          <a:bodyPr/>
          <a:lstStyle/>
          <a:p>
            <a:pPr>
              <a:defRPr/>
            </a:pPr>
            <a:fld id="{0A1ECA31-8C9C-4D59-8A78-0A4DED0BC2CA}" type="slidenum">
              <a:rPr lang="en-US"/>
              <a:pPr>
                <a:defRPr/>
              </a:pPr>
              <a:t>14</a:t>
            </a:fld>
            <a:endParaRPr lang="en-US"/>
          </a:p>
        </p:txBody>
      </p:sp>
      <p:sp>
        <p:nvSpPr>
          <p:cNvPr id="33795" name="Content Placeholder 2"/>
          <p:cNvSpPr>
            <a:spLocks noGrp="1"/>
          </p:cNvSpPr>
          <p:nvPr>
            <p:ph sz="quarter" idx="1"/>
          </p:nvPr>
        </p:nvSpPr>
        <p:spPr>
          <a:xfrm>
            <a:off x="301625" y="1527175"/>
            <a:ext cx="8504238" cy="4572000"/>
          </a:xfrm>
        </p:spPr>
        <p:txBody>
          <a:bodyPr/>
          <a:lstStyle/>
          <a:p>
            <a:r>
              <a:rPr lang="en-US" sz="3200" smtClean="0"/>
              <a:t>Personal assistance to help students and families complete the FAFSA, apply for funding sources, and budget for college.</a:t>
            </a:r>
          </a:p>
          <a:p>
            <a:r>
              <a:rPr lang="en-US" sz="3200" smtClean="0"/>
              <a:t>Content experts for college planning events.</a:t>
            </a:r>
          </a:p>
          <a:p>
            <a:r>
              <a:rPr lang="en-US" sz="3200" smtClean="0"/>
              <a:t>Entrance and exit loan counseling resources including online and print publications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z="4000" smtClean="0">
                <a:solidFill>
                  <a:srgbClr val="164C6C"/>
                </a:solidFill>
              </a:rPr>
              <a:t>Borrower Advocacy</a:t>
            </a:r>
          </a:p>
        </p:txBody>
      </p:sp>
      <p:sp>
        <p:nvSpPr>
          <p:cNvPr id="4" name="Slide Number Placeholder 3"/>
          <p:cNvSpPr>
            <a:spLocks noGrp="1"/>
          </p:cNvSpPr>
          <p:nvPr>
            <p:ph type="sldNum" sz="quarter" idx="12"/>
          </p:nvPr>
        </p:nvSpPr>
        <p:spPr/>
        <p:txBody>
          <a:bodyPr/>
          <a:lstStyle/>
          <a:p>
            <a:pPr>
              <a:defRPr/>
            </a:pPr>
            <a:fld id="{587F793B-8472-4001-B2AA-496819059A85}" type="slidenum">
              <a:rPr lang="en-US"/>
              <a:pPr>
                <a:defRPr/>
              </a:pPr>
              <a:t>15</a:t>
            </a:fld>
            <a:endParaRPr lang="en-US"/>
          </a:p>
        </p:txBody>
      </p:sp>
      <p:sp>
        <p:nvSpPr>
          <p:cNvPr id="34819" name="Content Placeholder 2"/>
          <p:cNvSpPr>
            <a:spLocks noGrp="1"/>
          </p:cNvSpPr>
          <p:nvPr>
            <p:ph sz="quarter" idx="1"/>
          </p:nvPr>
        </p:nvSpPr>
        <p:spPr>
          <a:xfrm>
            <a:off x="301625" y="1527175"/>
            <a:ext cx="8504238" cy="4572000"/>
          </a:xfrm>
        </p:spPr>
        <p:txBody>
          <a:bodyPr/>
          <a:lstStyle/>
          <a:p>
            <a:r>
              <a:rPr lang="en-US" sz="3200" smtClean="0"/>
              <a:t>Role of guarantor in light of industry changes..</a:t>
            </a:r>
          </a:p>
          <a:p>
            <a:endParaRPr lang="en-US" sz="2800" smtClean="0"/>
          </a:p>
          <a:p>
            <a:pPr>
              <a:buFont typeface="Wingdings" pitchFamily="2" charset="2"/>
              <a:buNone/>
            </a:pPr>
            <a:r>
              <a:rPr lang="en-US" sz="2800" smtClean="0"/>
              <a:t>	While assisting students throughout the life of the loan, guarantors provide their most critical services as former students repay their loans.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z="4000" smtClean="0">
                <a:solidFill>
                  <a:srgbClr val="164C6C"/>
                </a:solidFill>
              </a:rPr>
              <a:t>Borrower Advocacy</a:t>
            </a:r>
          </a:p>
        </p:txBody>
      </p:sp>
      <p:sp>
        <p:nvSpPr>
          <p:cNvPr id="4" name="Slide Number Placeholder 3"/>
          <p:cNvSpPr>
            <a:spLocks noGrp="1"/>
          </p:cNvSpPr>
          <p:nvPr>
            <p:ph type="sldNum" sz="quarter" idx="12"/>
          </p:nvPr>
        </p:nvSpPr>
        <p:spPr/>
        <p:txBody>
          <a:bodyPr/>
          <a:lstStyle/>
          <a:p>
            <a:pPr>
              <a:defRPr/>
            </a:pPr>
            <a:fld id="{3CBECC1B-6049-4532-A235-535E806554CF}" type="slidenum">
              <a:rPr lang="en-US"/>
              <a:pPr>
                <a:defRPr/>
              </a:pPr>
              <a:t>16</a:t>
            </a:fld>
            <a:endParaRPr lang="en-US"/>
          </a:p>
        </p:txBody>
      </p:sp>
      <p:sp>
        <p:nvSpPr>
          <p:cNvPr id="35843" name="Content Placeholder 2"/>
          <p:cNvSpPr>
            <a:spLocks noGrp="1"/>
          </p:cNvSpPr>
          <p:nvPr>
            <p:ph sz="quarter" idx="1"/>
          </p:nvPr>
        </p:nvSpPr>
        <p:spPr>
          <a:xfrm>
            <a:off x="301625" y="1527175"/>
            <a:ext cx="8504238" cy="4572000"/>
          </a:xfrm>
        </p:spPr>
        <p:txBody>
          <a:bodyPr/>
          <a:lstStyle/>
          <a:p>
            <a:pPr>
              <a:buFont typeface="Wingdings" pitchFamily="2" charset="2"/>
              <a:buNone/>
            </a:pPr>
            <a:r>
              <a:rPr lang="en-US" sz="3200" smtClean="0"/>
              <a:t>Industry proposals and public debate</a:t>
            </a:r>
            <a:endParaRPr lang="en-US" sz="2800" smtClean="0"/>
          </a:p>
          <a:p>
            <a:pPr>
              <a:buFont typeface="Wingdings" pitchFamily="2" charset="2"/>
              <a:buNone/>
            </a:pPr>
            <a:endParaRPr lang="en-US" sz="2800" smtClean="0"/>
          </a:p>
          <a:p>
            <a:r>
              <a:rPr lang="en-US" sz="2800" smtClean="0"/>
              <a:t>Community Proposal: ECASLA III component</a:t>
            </a:r>
          </a:p>
          <a:p>
            <a:endParaRPr lang="en-US" sz="2800" smtClean="0"/>
          </a:p>
          <a:p>
            <a:r>
              <a:rPr lang="en-US" sz="2800" smtClean="0"/>
              <a:t>NASLA – National Association of Student Loan Administrators: Guarantors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z="4000" smtClean="0">
                <a:solidFill>
                  <a:srgbClr val="164C6C"/>
                </a:solidFill>
              </a:rPr>
              <a:t>Borrower Advocacy Proposals</a:t>
            </a:r>
          </a:p>
        </p:txBody>
      </p:sp>
      <p:sp>
        <p:nvSpPr>
          <p:cNvPr id="4" name="Slide Number Placeholder 3"/>
          <p:cNvSpPr>
            <a:spLocks noGrp="1"/>
          </p:cNvSpPr>
          <p:nvPr>
            <p:ph type="sldNum" sz="quarter" idx="12"/>
          </p:nvPr>
        </p:nvSpPr>
        <p:spPr/>
        <p:txBody>
          <a:bodyPr/>
          <a:lstStyle/>
          <a:p>
            <a:pPr>
              <a:defRPr/>
            </a:pPr>
            <a:fld id="{37EBD2BB-0626-469D-9581-2619764EFB22}" type="slidenum">
              <a:rPr lang="en-US"/>
              <a:pPr>
                <a:defRPr/>
              </a:pPr>
              <a:t>17</a:t>
            </a:fld>
            <a:endParaRPr lang="en-US"/>
          </a:p>
        </p:txBody>
      </p:sp>
      <p:sp>
        <p:nvSpPr>
          <p:cNvPr id="36867" name="Content Placeholder 2"/>
          <p:cNvSpPr>
            <a:spLocks noGrp="1"/>
          </p:cNvSpPr>
          <p:nvPr>
            <p:ph sz="quarter" idx="1"/>
          </p:nvPr>
        </p:nvSpPr>
        <p:spPr>
          <a:xfrm>
            <a:off x="301625" y="1527175"/>
            <a:ext cx="8504238" cy="4572000"/>
          </a:xfrm>
        </p:spPr>
        <p:txBody>
          <a:bodyPr/>
          <a:lstStyle/>
          <a:p>
            <a:pPr>
              <a:buFont typeface="Wingdings" pitchFamily="2" charset="2"/>
              <a:buNone/>
            </a:pPr>
            <a:r>
              <a:rPr lang="en-US" sz="3800" smtClean="0"/>
              <a:t>Delivering the Must Haves </a:t>
            </a:r>
            <a:r>
              <a:rPr lang="en-US" sz="4100" smtClean="0"/>
              <a:t>- </a:t>
            </a:r>
          </a:p>
          <a:p>
            <a:r>
              <a:rPr lang="en-US" sz="2800" smtClean="0"/>
              <a:t>Financial Aid guidance for students and families</a:t>
            </a:r>
          </a:p>
          <a:p>
            <a:r>
              <a:rPr lang="en-US" sz="2800" smtClean="0"/>
              <a:t>Training for college and university financial aid officers</a:t>
            </a:r>
          </a:p>
          <a:p>
            <a:r>
              <a:rPr lang="en-US" sz="2800" smtClean="0"/>
              <a:t>Programs and resources to increase college access</a:t>
            </a:r>
          </a:p>
          <a:p>
            <a:r>
              <a:rPr lang="en-US" sz="2800" smtClean="0"/>
              <a:t>Support for persistence and completion programs	</a:t>
            </a:r>
          </a:p>
          <a:p>
            <a:r>
              <a:rPr lang="en-US" sz="2800" smtClean="0"/>
              <a:t>Relevant entrance and exit student counseling for borrowers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z="4000" smtClean="0">
                <a:solidFill>
                  <a:srgbClr val="164C6C"/>
                </a:solidFill>
              </a:rPr>
              <a:t>Borrower Advocacy Proposals</a:t>
            </a:r>
          </a:p>
        </p:txBody>
      </p:sp>
      <p:sp>
        <p:nvSpPr>
          <p:cNvPr id="4" name="Slide Number Placeholder 3"/>
          <p:cNvSpPr>
            <a:spLocks noGrp="1"/>
          </p:cNvSpPr>
          <p:nvPr>
            <p:ph type="sldNum" sz="quarter" idx="12"/>
          </p:nvPr>
        </p:nvSpPr>
        <p:spPr/>
        <p:txBody>
          <a:bodyPr/>
          <a:lstStyle/>
          <a:p>
            <a:pPr>
              <a:defRPr/>
            </a:pPr>
            <a:fld id="{178B18B4-DAEC-4337-B243-E45702BAEA29}" type="slidenum">
              <a:rPr lang="en-US"/>
              <a:pPr>
                <a:defRPr/>
              </a:pPr>
              <a:t>18</a:t>
            </a:fld>
            <a:endParaRPr lang="en-US"/>
          </a:p>
        </p:txBody>
      </p:sp>
      <p:sp>
        <p:nvSpPr>
          <p:cNvPr id="37891" name="Content Placeholder 2"/>
          <p:cNvSpPr>
            <a:spLocks noGrp="1"/>
          </p:cNvSpPr>
          <p:nvPr>
            <p:ph sz="quarter" idx="1"/>
          </p:nvPr>
        </p:nvSpPr>
        <p:spPr>
          <a:xfrm>
            <a:off x="301625" y="1527175"/>
            <a:ext cx="8504238" cy="4572000"/>
          </a:xfrm>
        </p:spPr>
        <p:txBody>
          <a:bodyPr/>
          <a:lstStyle/>
          <a:p>
            <a:pPr>
              <a:buFont typeface="Wingdings" pitchFamily="2" charset="2"/>
              <a:buNone/>
            </a:pPr>
            <a:r>
              <a:rPr lang="en-US" sz="3800" smtClean="0"/>
              <a:t>Delivering the Must Haves </a:t>
            </a:r>
            <a:r>
              <a:rPr lang="en-US" sz="3300" smtClean="0"/>
              <a:t>(cont.) </a:t>
            </a:r>
            <a:r>
              <a:rPr lang="en-US" sz="4100" smtClean="0"/>
              <a:t>– </a:t>
            </a:r>
          </a:p>
          <a:p>
            <a:r>
              <a:rPr lang="en-US" sz="2800" smtClean="0"/>
              <a:t>Financial literacy education for all students</a:t>
            </a:r>
          </a:p>
          <a:p>
            <a:r>
              <a:rPr lang="en-US" sz="2800" smtClean="0"/>
              <a:t>Repayment options</a:t>
            </a:r>
          </a:p>
          <a:p>
            <a:r>
              <a:rPr lang="en-US" sz="2800" smtClean="0"/>
              <a:t>Counseling to help borrowers avoid delinquency and default</a:t>
            </a:r>
          </a:p>
          <a:p>
            <a:r>
              <a:rPr lang="en-US" sz="2800" smtClean="0"/>
              <a:t>Support to help defaulted borrowers rehabilitate their loans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z="4000" smtClean="0">
                <a:solidFill>
                  <a:srgbClr val="164C6C"/>
                </a:solidFill>
              </a:rPr>
              <a:t>Borrower Advocacy Must-Haves</a:t>
            </a:r>
          </a:p>
        </p:txBody>
      </p:sp>
      <p:sp>
        <p:nvSpPr>
          <p:cNvPr id="4" name="Slide Number Placeholder 3"/>
          <p:cNvSpPr>
            <a:spLocks noGrp="1"/>
          </p:cNvSpPr>
          <p:nvPr>
            <p:ph type="sldNum" sz="quarter" idx="12"/>
          </p:nvPr>
        </p:nvSpPr>
        <p:spPr/>
        <p:txBody>
          <a:bodyPr/>
          <a:lstStyle/>
          <a:p>
            <a:pPr>
              <a:defRPr/>
            </a:pPr>
            <a:fld id="{8ACD48E5-04CD-4FB9-AF01-BE8C41C848F8}" type="slidenum">
              <a:rPr lang="en-US"/>
              <a:pPr>
                <a:defRPr/>
              </a:pPr>
              <a:t>19</a:t>
            </a:fld>
            <a:endParaRPr lang="en-US"/>
          </a:p>
        </p:txBody>
      </p:sp>
      <p:sp>
        <p:nvSpPr>
          <p:cNvPr id="3" name="Content Placeholder 2"/>
          <p:cNvSpPr>
            <a:spLocks noGrp="1"/>
          </p:cNvSpPr>
          <p:nvPr>
            <p:ph sz="quarter" idx="1"/>
          </p:nvPr>
        </p:nvSpPr>
        <p:spPr>
          <a:xfrm>
            <a:off x="301625" y="1527175"/>
            <a:ext cx="8504238" cy="4572000"/>
          </a:xfrm>
        </p:spPr>
        <p:txBody>
          <a:bodyPr>
            <a:normAutofit fontScale="92500" lnSpcReduction="20000"/>
          </a:bodyPr>
          <a:lstStyle/>
          <a:p>
            <a:pPr marL="274320" indent="-274320" algn="ctr" fontAlgn="auto">
              <a:spcAft>
                <a:spcPts val="0"/>
              </a:spcAft>
              <a:buFont typeface="Wingdings" pitchFamily="2" charset="2"/>
              <a:buNone/>
              <a:defRPr/>
            </a:pPr>
            <a:r>
              <a:rPr lang="en-US" sz="3800" dirty="0" smtClean="0"/>
              <a:t>A Student’s Right, A Guarantor’s Mission </a:t>
            </a:r>
          </a:p>
          <a:p>
            <a:pPr marL="274320" indent="-274320" algn="ctr" fontAlgn="auto">
              <a:spcAft>
                <a:spcPts val="0"/>
              </a:spcAft>
              <a:buFont typeface="Wingdings" pitchFamily="2" charset="2"/>
              <a:buNone/>
              <a:defRPr/>
            </a:pPr>
            <a:endParaRPr lang="en-US" sz="3600" b="1" dirty="0" smtClean="0"/>
          </a:p>
          <a:p>
            <a:pPr marL="274320" indent="-274320" fontAlgn="auto">
              <a:spcAft>
                <a:spcPts val="0"/>
              </a:spcAft>
              <a:buFont typeface="Wingdings 2"/>
              <a:buChar char=""/>
              <a:defRPr/>
            </a:pPr>
            <a:r>
              <a:rPr lang="en-US" sz="3300" dirty="0" err="1" smtClean="0"/>
              <a:t>NASLA</a:t>
            </a:r>
            <a:r>
              <a:rPr lang="en-US" sz="3300" dirty="0" smtClean="0"/>
              <a:t> submitted this proposal to Congress on May 26</a:t>
            </a:r>
            <a:r>
              <a:rPr lang="en-US" sz="3300" baseline="30000" dirty="0" smtClean="0"/>
              <a:t>th</a:t>
            </a:r>
            <a:r>
              <a:rPr lang="en-US" sz="3300" dirty="0" smtClean="0"/>
              <a:t>, 2009</a:t>
            </a:r>
          </a:p>
          <a:p>
            <a:pPr marL="548640" lvl="1" indent="-274320" fontAlgn="auto">
              <a:spcAft>
                <a:spcPts val="0"/>
              </a:spcAft>
              <a:buFont typeface="Wingdings"/>
              <a:buChar char=""/>
              <a:defRPr/>
            </a:pPr>
            <a:r>
              <a:rPr lang="en-US" sz="2800" dirty="0" smtClean="0"/>
              <a:t>Includes scope of services</a:t>
            </a:r>
          </a:p>
          <a:p>
            <a:pPr marL="548640" lvl="1" indent="-274320" fontAlgn="auto">
              <a:spcAft>
                <a:spcPts val="0"/>
              </a:spcAft>
              <a:buFont typeface="Wingdings"/>
              <a:buChar char=""/>
              <a:defRPr/>
            </a:pPr>
            <a:r>
              <a:rPr lang="en-US" sz="2800" dirty="0" smtClean="0"/>
              <a:t>School’s right to choose</a:t>
            </a:r>
          </a:p>
          <a:p>
            <a:pPr marL="548640" lvl="1" indent="-274320" fontAlgn="auto">
              <a:spcAft>
                <a:spcPts val="0"/>
              </a:spcAft>
              <a:buFont typeface="Wingdings"/>
              <a:buChar char=""/>
              <a:defRPr/>
            </a:pPr>
            <a:r>
              <a:rPr lang="en-US" sz="2800" dirty="0" smtClean="0"/>
              <a:t>Performance measures</a:t>
            </a:r>
          </a:p>
          <a:p>
            <a:pPr marL="274320" indent="-274320" fontAlgn="auto">
              <a:spcAft>
                <a:spcPts val="0"/>
              </a:spcAft>
              <a:buFont typeface="Wingdings" pitchFamily="2" charset="2"/>
              <a:buNone/>
              <a:defRPr/>
            </a:pPr>
            <a:endParaRPr lang="en-US" sz="3300" dirty="0" smtClean="0"/>
          </a:p>
          <a:p>
            <a:pPr marL="274320" indent="-274320" fontAlgn="auto">
              <a:spcAft>
                <a:spcPts val="0"/>
              </a:spcAft>
              <a:buFont typeface="Wingdings" pitchFamily="2" charset="2"/>
              <a:buNone/>
              <a:defRPr/>
            </a:pPr>
            <a:endParaRPr lang="en-US" sz="2800" dirty="0" smtClean="0"/>
          </a:p>
          <a:p>
            <a:pPr marL="274320" indent="-274320" fontAlgn="auto">
              <a:spcAft>
                <a:spcPts val="0"/>
              </a:spcAft>
              <a:buFont typeface="Wingdings" pitchFamily="2" charset="2"/>
              <a:buNone/>
              <a:defRPr/>
            </a:pPr>
            <a:r>
              <a:rPr lang="en-US" sz="2800" dirty="0" smtClean="0"/>
              <a:t>*Reality of possible fee for service	</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z="4000" smtClean="0">
                <a:solidFill>
                  <a:srgbClr val="164C6C"/>
                </a:solidFill>
              </a:rPr>
              <a:t>Current Environment </a:t>
            </a:r>
          </a:p>
        </p:txBody>
      </p:sp>
      <p:sp>
        <p:nvSpPr>
          <p:cNvPr id="4" name="Slide Number Placeholder 3"/>
          <p:cNvSpPr>
            <a:spLocks noGrp="1"/>
          </p:cNvSpPr>
          <p:nvPr>
            <p:ph type="sldNum" sz="quarter" idx="12"/>
          </p:nvPr>
        </p:nvSpPr>
        <p:spPr/>
        <p:txBody>
          <a:bodyPr/>
          <a:lstStyle/>
          <a:p>
            <a:pPr>
              <a:defRPr/>
            </a:pPr>
            <a:fld id="{18E395F4-CE80-4489-B7C5-FFCACBC5A95E}" type="slidenum">
              <a:rPr lang="en-US"/>
              <a:pPr>
                <a:defRPr/>
              </a:pPr>
              <a:t>2</a:t>
            </a:fld>
            <a:endParaRPr lang="en-US"/>
          </a:p>
        </p:txBody>
      </p:sp>
      <p:sp>
        <p:nvSpPr>
          <p:cNvPr id="16387" name="Content Placeholder 2"/>
          <p:cNvSpPr>
            <a:spLocks noGrp="1"/>
          </p:cNvSpPr>
          <p:nvPr>
            <p:ph sz="quarter" idx="1"/>
          </p:nvPr>
        </p:nvSpPr>
        <p:spPr>
          <a:xfrm>
            <a:off x="301625" y="1527175"/>
            <a:ext cx="8504238" cy="4572000"/>
          </a:xfrm>
        </p:spPr>
        <p:txBody>
          <a:bodyPr/>
          <a:lstStyle/>
          <a:p>
            <a:r>
              <a:rPr lang="en-US" sz="3200" smtClean="0"/>
              <a:t>The Administration’s proposal</a:t>
            </a:r>
          </a:p>
          <a:p>
            <a:r>
              <a:rPr lang="en-US" sz="3200" smtClean="0"/>
              <a:t>Student Aid and Fiscal Responsibility Act (SAFRA)</a:t>
            </a:r>
          </a:p>
          <a:p>
            <a:pPr lvl="1"/>
            <a:r>
              <a:rPr lang="en-US" sz="2800" smtClean="0"/>
              <a:t>House Bill, HR 3221</a:t>
            </a:r>
          </a:p>
          <a:p>
            <a:r>
              <a:rPr lang="en-US" sz="2900" smtClean="0"/>
              <a:t>Health care legislation</a:t>
            </a:r>
          </a:p>
          <a:p>
            <a:r>
              <a:rPr lang="en-US" sz="2900" smtClean="0"/>
              <a:t>Senate proposal/other proposals</a:t>
            </a:r>
          </a:p>
          <a:p>
            <a:r>
              <a:rPr lang="en-US" sz="2900" smtClean="0"/>
              <a:t>Public concerns over elimination of FFELP</a:t>
            </a:r>
          </a:p>
          <a:p>
            <a:r>
              <a:rPr lang="en-US" sz="2900" smtClean="0"/>
              <a:t>The Economy</a:t>
            </a:r>
          </a:p>
          <a:p>
            <a:pPr lvl="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endParaRPr lang="en-US" smtClean="0">
              <a:solidFill>
                <a:srgbClr val="164C6C"/>
              </a:solidFill>
            </a:endParaRPr>
          </a:p>
        </p:txBody>
      </p:sp>
      <p:sp>
        <p:nvSpPr>
          <p:cNvPr id="4" name="Slide Number Placeholder 3"/>
          <p:cNvSpPr>
            <a:spLocks noGrp="1"/>
          </p:cNvSpPr>
          <p:nvPr>
            <p:ph type="sldNum" sz="quarter" idx="12"/>
          </p:nvPr>
        </p:nvSpPr>
        <p:spPr/>
        <p:txBody>
          <a:bodyPr/>
          <a:lstStyle/>
          <a:p>
            <a:pPr>
              <a:defRPr/>
            </a:pPr>
            <a:fld id="{49E79DFD-936E-4706-9605-8CE272BFEEAD}" type="slidenum">
              <a:rPr lang="en-US"/>
              <a:pPr>
                <a:defRPr/>
              </a:pPr>
              <a:t>20</a:t>
            </a:fld>
            <a:endParaRPr lang="en-US"/>
          </a:p>
        </p:txBody>
      </p:sp>
      <p:sp>
        <p:nvSpPr>
          <p:cNvPr id="39939" name="Content Placeholder 2"/>
          <p:cNvSpPr>
            <a:spLocks noGrp="1"/>
          </p:cNvSpPr>
          <p:nvPr>
            <p:ph sz="quarter" idx="1"/>
          </p:nvPr>
        </p:nvSpPr>
        <p:spPr>
          <a:xfrm>
            <a:off x="301625" y="1527175"/>
            <a:ext cx="8504238" cy="4572000"/>
          </a:xfrm>
        </p:spPr>
        <p:txBody>
          <a:bodyPr/>
          <a:lstStyle/>
          <a:p>
            <a:pPr lvl="1">
              <a:buFont typeface="Wingdings" pitchFamily="2" charset="2"/>
              <a:buNone/>
            </a:pPr>
            <a:endParaRPr lang="en-US" sz="3200" smtClean="0"/>
          </a:p>
          <a:p>
            <a:pPr lvl="1">
              <a:buFont typeface="Wingdings" pitchFamily="2" charset="2"/>
              <a:buNone/>
            </a:pPr>
            <a:r>
              <a:rPr lang="en-US" sz="3200" smtClean="0"/>
              <a:t>School voices are needed!</a:t>
            </a:r>
          </a:p>
          <a:p>
            <a:pPr lvl="1">
              <a:buFont typeface="Wingdings" pitchFamily="2" charset="2"/>
              <a:buNone/>
            </a:pPr>
            <a:endParaRPr lang="en-US" smtClean="0"/>
          </a:p>
          <a:p>
            <a:pPr lvl="1">
              <a:buFont typeface="Wingdings" pitchFamily="2" charset="2"/>
              <a:buNone/>
            </a:pPr>
            <a:endParaRPr lang="en-US" smtClean="0"/>
          </a:p>
          <a:p>
            <a:pPr lvl="1" algn="ctr">
              <a:buFont typeface="Wingdings" pitchFamily="2" charset="2"/>
              <a:buNone/>
            </a:pPr>
            <a:r>
              <a:rPr lang="en-US" sz="3200" smtClean="0"/>
              <a:t>Questions?</a:t>
            </a:r>
          </a:p>
          <a:p>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z="4000" smtClean="0">
                <a:solidFill>
                  <a:srgbClr val="164C6C"/>
                </a:solidFill>
              </a:rPr>
              <a:t>Factors That Affect Us</a:t>
            </a:r>
          </a:p>
        </p:txBody>
      </p:sp>
      <p:sp>
        <p:nvSpPr>
          <p:cNvPr id="4" name="Slide Number Placeholder 3"/>
          <p:cNvSpPr>
            <a:spLocks noGrp="1"/>
          </p:cNvSpPr>
          <p:nvPr>
            <p:ph type="sldNum" sz="quarter" idx="12"/>
          </p:nvPr>
        </p:nvSpPr>
        <p:spPr/>
        <p:txBody>
          <a:bodyPr/>
          <a:lstStyle/>
          <a:p>
            <a:pPr>
              <a:defRPr/>
            </a:pPr>
            <a:fld id="{3E5135BF-5D30-4C21-8DC8-CEAB1F517969}" type="slidenum">
              <a:rPr lang="en-US"/>
              <a:pPr>
                <a:defRPr/>
              </a:pPr>
              <a:t>3</a:t>
            </a:fld>
            <a:endParaRPr lang="en-US"/>
          </a:p>
        </p:txBody>
      </p:sp>
      <p:sp>
        <p:nvSpPr>
          <p:cNvPr id="18435" name="Content Placeholder 2"/>
          <p:cNvSpPr>
            <a:spLocks noGrp="1"/>
          </p:cNvSpPr>
          <p:nvPr>
            <p:ph sz="quarter" idx="1"/>
          </p:nvPr>
        </p:nvSpPr>
        <p:spPr>
          <a:xfrm>
            <a:off x="301625" y="1527175"/>
            <a:ext cx="8504238" cy="4572000"/>
          </a:xfrm>
        </p:spPr>
        <p:txBody>
          <a:bodyPr/>
          <a:lstStyle/>
          <a:p>
            <a:r>
              <a:rPr lang="en-US" sz="3200" smtClean="0"/>
              <a:t>Revenue streams and financial stability</a:t>
            </a:r>
          </a:p>
          <a:p>
            <a:r>
              <a:rPr lang="en-US" sz="3200" smtClean="0"/>
              <a:t>Second-guessing Congress</a:t>
            </a:r>
          </a:p>
          <a:p>
            <a:r>
              <a:rPr lang="en-US" sz="3200" smtClean="0"/>
              <a:t>Organization mission and vision</a:t>
            </a:r>
          </a:p>
          <a:p>
            <a:r>
              <a:rPr lang="en-US" sz="3200" smtClean="0"/>
              <a:t>Organization core competencies</a:t>
            </a:r>
          </a:p>
          <a:p>
            <a:r>
              <a:rPr lang="en-US" sz="3200" smtClean="0"/>
              <a:t>Supply and demand/competition</a:t>
            </a:r>
          </a:p>
          <a:p>
            <a:r>
              <a:rPr lang="en-US" sz="3200" smtClean="0"/>
              <a:t>Challenges of a new infrastructure</a:t>
            </a:r>
          </a:p>
          <a:p>
            <a:pPr>
              <a:buFont typeface="Wingdings 2" pitchFamily="18" charset="2"/>
              <a:buNone/>
            </a:pPr>
            <a:endParaRPr lang="en-US" sz="3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z="4000" smtClean="0">
                <a:solidFill>
                  <a:srgbClr val="164C6C"/>
                </a:solidFill>
              </a:rPr>
              <a:t>Opportunities - SAFRA</a:t>
            </a:r>
          </a:p>
        </p:txBody>
      </p:sp>
      <p:sp>
        <p:nvSpPr>
          <p:cNvPr id="4" name="Slide Number Placeholder 3"/>
          <p:cNvSpPr>
            <a:spLocks noGrp="1"/>
          </p:cNvSpPr>
          <p:nvPr>
            <p:ph type="sldNum" sz="quarter" idx="12"/>
          </p:nvPr>
        </p:nvSpPr>
        <p:spPr/>
        <p:txBody>
          <a:bodyPr/>
          <a:lstStyle/>
          <a:p>
            <a:pPr>
              <a:defRPr/>
            </a:pPr>
            <a:fld id="{610AC4AE-56DD-43E4-A5B2-45548DE093BE}" type="slidenum">
              <a:rPr lang="en-US"/>
              <a:pPr>
                <a:defRPr/>
              </a:pPr>
              <a:t>4</a:t>
            </a:fld>
            <a:endParaRPr lang="en-US"/>
          </a:p>
        </p:txBody>
      </p:sp>
      <p:sp>
        <p:nvSpPr>
          <p:cNvPr id="19459" name="Content Placeholder 2"/>
          <p:cNvSpPr>
            <a:spLocks noGrp="1"/>
          </p:cNvSpPr>
          <p:nvPr>
            <p:ph sz="quarter" idx="1"/>
          </p:nvPr>
        </p:nvSpPr>
        <p:spPr>
          <a:xfrm>
            <a:off x="301625" y="1527175"/>
            <a:ext cx="8504238" cy="4572000"/>
          </a:xfrm>
        </p:spPr>
        <p:txBody>
          <a:bodyPr/>
          <a:lstStyle/>
          <a:p>
            <a:r>
              <a:rPr lang="en-US" sz="3200" smtClean="0"/>
              <a:t>College Access &amp; Completion Innovation Fund - $600M/year – for the support of - </a:t>
            </a:r>
          </a:p>
          <a:p>
            <a:pPr lvl="1"/>
            <a:r>
              <a:rPr lang="en-US" sz="2800" smtClean="0"/>
              <a:t>Early awareness</a:t>
            </a:r>
          </a:p>
          <a:p>
            <a:pPr lvl="1"/>
            <a:r>
              <a:rPr lang="en-US" sz="2800" smtClean="0"/>
              <a:t>College &amp; career planning</a:t>
            </a:r>
          </a:p>
          <a:p>
            <a:pPr lvl="1"/>
            <a:r>
              <a:rPr lang="en-US" sz="2800" smtClean="0"/>
              <a:t>Financial aid counseling</a:t>
            </a:r>
          </a:p>
          <a:p>
            <a:pPr lvl="1"/>
            <a:r>
              <a:rPr lang="en-US" sz="2800" smtClean="0"/>
              <a:t>Financial literacy &amp; debt management support</a:t>
            </a:r>
          </a:p>
          <a:p>
            <a:pPr lvl="1"/>
            <a:r>
              <a:rPr lang="en-US" sz="2800" smtClean="0"/>
              <a:t>Professional development services for school administrators and staff</a:t>
            </a:r>
          </a:p>
          <a:p>
            <a:pPr lvl="1"/>
            <a:r>
              <a:rPr lang="en-US" sz="2800" smtClean="0"/>
              <a:t>Assistance for families to complete FAFSA</a:t>
            </a:r>
          </a:p>
          <a:p>
            <a:pPr>
              <a:buFont typeface="Wingdings 2" pitchFamily="18" charset="2"/>
              <a:buNone/>
            </a:pPr>
            <a:endParaRPr lang="en-US" sz="32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z="4000" smtClean="0">
                <a:solidFill>
                  <a:srgbClr val="164C6C"/>
                </a:solidFill>
              </a:rPr>
              <a:t>Opportunities - SAFRA</a:t>
            </a:r>
          </a:p>
        </p:txBody>
      </p:sp>
      <p:sp>
        <p:nvSpPr>
          <p:cNvPr id="4" name="Slide Number Placeholder 3"/>
          <p:cNvSpPr>
            <a:spLocks noGrp="1"/>
          </p:cNvSpPr>
          <p:nvPr>
            <p:ph type="sldNum" sz="quarter" idx="12"/>
          </p:nvPr>
        </p:nvSpPr>
        <p:spPr/>
        <p:txBody>
          <a:bodyPr/>
          <a:lstStyle/>
          <a:p>
            <a:pPr>
              <a:defRPr/>
            </a:pPr>
            <a:fld id="{83F550D0-7494-47A3-8B30-91B699A16842}" type="slidenum">
              <a:rPr lang="en-US"/>
              <a:pPr>
                <a:defRPr/>
              </a:pPr>
              <a:t>5</a:t>
            </a:fld>
            <a:endParaRPr lang="en-US"/>
          </a:p>
        </p:txBody>
      </p:sp>
      <p:sp>
        <p:nvSpPr>
          <p:cNvPr id="3" name="Content Placeholder 2"/>
          <p:cNvSpPr>
            <a:spLocks noGrp="1"/>
          </p:cNvSpPr>
          <p:nvPr>
            <p:ph sz="quarter" idx="1"/>
          </p:nvPr>
        </p:nvSpPr>
        <p:spPr>
          <a:xfrm>
            <a:off x="301625" y="1527175"/>
            <a:ext cx="8504238" cy="4572000"/>
          </a:xfrm>
        </p:spPr>
        <p:txBody>
          <a:bodyPr>
            <a:normAutofit lnSpcReduction="10000"/>
          </a:bodyPr>
          <a:lstStyle/>
          <a:p>
            <a:pPr marL="274320" indent="-274320" fontAlgn="auto">
              <a:spcAft>
                <a:spcPts val="0"/>
              </a:spcAft>
              <a:buFont typeface="Wingdings 2"/>
              <a:buChar char=""/>
              <a:defRPr/>
            </a:pPr>
            <a:r>
              <a:rPr lang="en-US" sz="3200" dirty="0" smtClean="0"/>
              <a:t>Contracts with ED for Direct Loan services</a:t>
            </a:r>
          </a:p>
          <a:p>
            <a:pPr marL="548640" lvl="1" indent="-274320" fontAlgn="auto">
              <a:spcAft>
                <a:spcPts val="0"/>
              </a:spcAft>
              <a:buFont typeface="Wingdings"/>
              <a:buChar char=""/>
              <a:defRPr/>
            </a:pPr>
            <a:r>
              <a:rPr lang="en-US" sz="2800" dirty="0" smtClean="0"/>
              <a:t>Delinquency &amp; default prevention</a:t>
            </a:r>
          </a:p>
          <a:p>
            <a:pPr marL="548640" lvl="1" indent="-274320" fontAlgn="auto">
              <a:spcAft>
                <a:spcPts val="0"/>
              </a:spcAft>
              <a:buFont typeface="Wingdings"/>
              <a:buChar char=""/>
              <a:defRPr/>
            </a:pPr>
            <a:r>
              <a:rPr lang="en-US" sz="2800" dirty="0" smtClean="0"/>
              <a:t>Default collections</a:t>
            </a:r>
          </a:p>
          <a:p>
            <a:pPr marL="548640" lvl="1" indent="-274320" fontAlgn="auto">
              <a:spcAft>
                <a:spcPts val="0"/>
              </a:spcAft>
              <a:buFont typeface="Wingdings"/>
              <a:buChar char=""/>
              <a:defRPr/>
            </a:pPr>
            <a:r>
              <a:rPr lang="en-US" sz="2800" dirty="0" smtClean="0"/>
              <a:t>Financial aid counseling</a:t>
            </a:r>
          </a:p>
          <a:p>
            <a:pPr marL="548640" lvl="1" indent="-274320" fontAlgn="auto">
              <a:spcAft>
                <a:spcPts val="0"/>
              </a:spcAft>
              <a:buFont typeface="Wingdings"/>
              <a:buChar char=""/>
              <a:defRPr/>
            </a:pPr>
            <a:r>
              <a:rPr lang="en-US" sz="2800" dirty="0" smtClean="0"/>
              <a:t>Financial literacy</a:t>
            </a:r>
          </a:p>
          <a:p>
            <a:pPr marL="548640" lvl="1" indent="-274320" fontAlgn="auto">
              <a:spcAft>
                <a:spcPts val="0"/>
              </a:spcAft>
              <a:buFont typeface="Wingdings"/>
              <a:buChar char=""/>
              <a:defRPr/>
            </a:pPr>
            <a:r>
              <a:rPr lang="en-US" sz="2800" dirty="0" smtClean="0"/>
              <a:t>Training services for school administrators and staff</a:t>
            </a:r>
          </a:p>
          <a:p>
            <a:pPr marL="548640" lvl="1" indent="-274320" fontAlgn="auto">
              <a:spcAft>
                <a:spcPts val="0"/>
              </a:spcAft>
              <a:buFont typeface="Wingdings"/>
              <a:buChar char=""/>
              <a:defRPr/>
            </a:pPr>
            <a:r>
              <a:rPr lang="en-US" sz="2800" dirty="0" smtClean="0"/>
              <a:t>Career &amp; education counseling</a:t>
            </a:r>
          </a:p>
          <a:p>
            <a:pPr marL="548640" lvl="1" indent="-274320" fontAlgn="auto">
              <a:spcAft>
                <a:spcPts val="0"/>
              </a:spcAft>
              <a:buFont typeface="Wingdings"/>
              <a:buChar char=""/>
              <a:defRPr/>
            </a:pPr>
            <a:r>
              <a:rPr lang="en-US" sz="2800" dirty="0" smtClean="0"/>
              <a:t>Subject to ED discretion</a:t>
            </a:r>
          </a:p>
          <a:p>
            <a:pPr marL="274320" indent="-274320" fontAlgn="auto">
              <a:spcAft>
                <a:spcPts val="0"/>
              </a:spcAft>
              <a:buFont typeface="Wingdings 2"/>
              <a:buNone/>
              <a:defRPr/>
            </a:pPr>
            <a:endParaRPr lang="en-US" sz="3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3600" smtClean="0">
                <a:solidFill>
                  <a:srgbClr val="164C6C"/>
                </a:solidFill>
              </a:rPr>
              <a:t>Opportunities – Community Proposal</a:t>
            </a:r>
          </a:p>
        </p:txBody>
      </p:sp>
      <p:sp>
        <p:nvSpPr>
          <p:cNvPr id="4" name="Slide Number Placeholder 3"/>
          <p:cNvSpPr>
            <a:spLocks noGrp="1"/>
          </p:cNvSpPr>
          <p:nvPr>
            <p:ph type="sldNum" sz="quarter" idx="12"/>
          </p:nvPr>
        </p:nvSpPr>
        <p:spPr/>
        <p:txBody>
          <a:bodyPr/>
          <a:lstStyle/>
          <a:p>
            <a:pPr>
              <a:defRPr/>
            </a:pPr>
            <a:fld id="{CD97B9B4-6B02-4AF0-9FDF-C05C7E0413A6}" type="slidenum">
              <a:rPr lang="en-US"/>
              <a:pPr>
                <a:defRPr/>
              </a:pPr>
              <a:t>6</a:t>
            </a:fld>
            <a:endParaRPr lang="en-US"/>
          </a:p>
        </p:txBody>
      </p:sp>
      <p:sp>
        <p:nvSpPr>
          <p:cNvPr id="21507" name="Content Placeholder 2"/>
          <p:cNvSpPr>
            <a:spLocks noGrp="1"/>
          </p:cNvSpPr>
          <p:nvPr>
            <p:ph sz="quarter" idx="1"/>
          </p:nvPr>
        </p:nvSpPr>
        <p:spPr>
          <a:xfrm>
            <a:off x="301625" y="1527175"/>
            <a:ext cx="8504238" cy="4572000"/>
          </a:xfrm>
        </p:spPr>
        <p:txBody>
          <a:bodyPr/>
          <a:lstStyle/>
          <a:p>
            <a:r>
              <a:rPr lang="en-US" sz="3200" smtClean="0"/>
              <a:t>Proposed by guarantors – 10 areas of service</a:t>
            </a:r>
          </a:p>
          <a:p>
            <a:pPr lvl="1"/>
            <a:r>
              <a:rPr lang="en-US" sz="2800" smtClean="0"/>
              <a:t>Financial literacy to student loan borrowers</a:t>
            </a:r>
          </a:p>
          <a:p>
            <a:pPr lvl="1"/>
            <a:r>
              <a:rPr lang="en-US" sz="2800" smtClean="0"/>
              <a:t>Counseling to refrain from unnecessary borrowing</a:t>
            </a:r>
          </a:p>
          <a:p>
            <a:pPr lvl="1"/>
            <a:r>
              <a:rPr lang="en-US" sz="2800" smtClean="0"/>
              <a:t>Formal entrance &amp; exit counseling</a:t>
            </a:r>
          </a:p>
          <a:p>
            <a:pPr lvl="1"/>
            <a:r>
              <a:rPr lang="en-US" sz="2800" smtClean="0"/>
              <a:t>Resources to assist w/ repayment decisions/options</a:t>
            </a:r>
          </a:p>
          <a:p>
            <a:pPr lvl="1"/>
            <a:r>
              <a:rPr lang="en-US" sz="2800" smtClean="0"/>
              <a:t>Delinquency &amp; default prevention</a:t>
            </a:r>
          </a:p>
          <a:p>
            <a:pPr>
              <a:buFont typeface="Wingdings 2" pitchFamily="18" charset="2"/>
              <a:buNone/>
            </a:pPr>
            <a:endParaRPr lang="en-US" sz="3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z="3600" smtClean="0">
                <a:solidFill>
                  <a:srgbClr val="164C6C"/>
                </a:solidFill>
              </a:rPr>
              <a:t>Opportunities – Community Proposal</a:t>
            </a:r>
          </a:p>
        </p:txBody>
      </p:sp>
      <p:sp>
        <p:nvSpPr>
          <p:cNvPr id="4" name="Slide Number Placeholder 3"/>
          <p:cNvSpPr>
            <a:spLocks noGrp="1"/>
          </p:cNvSpPr>
          <p:nvPr>
            <p:ph type="sldNum" sz="quarter" idx="12"/>
          </p:nvPr>
        </p:nvSpPr>
        <p:spPr/>
        <p:txBody>
          <a:bodyPr/>
          <a:lstStyle/>
          <a:p>
            <a:pPr>
              <a:defRPr/>
            </a:pPr>
            <a:fld id="{0CB53FE9-92D5-4AC7-A3BB-FC64BFDC2AA7}" type="slidenum">
              <a:rPr lang="en-US"/>
              <a:pPr>
                <a:defRPr/>
              </a:pPr>
              <a:t>7</a:t>
            </a:fld>
            <a:endParaRPr lang="en-US"/>
          </a:p>
        </p:txBody>
      </p:sp>
      <p:sp>
        <p:nvSpPr>
          <p:cNvPr id="22531" name="Content Placeholder 2"/>
          <p:cNvSpPr>
            <a:spLocks noGrp="1"/>
          </p:cNvSpPr>
          <p:nvPr>
            <p:ph sz="quarter" idx="1"/>
          </p:nvPr>
        </p:nvSpPr>
        <p:spPr>
          <a:xfrm>
            <a:off x="301625" y="1527175"/>
            <a:ext cx="8504238" cy="4572000"/>
          </a:xfrm>
        </p:spPr>
        <p:txBody>
          <a:bodyPr/>
          <a:lstStyle/>
          <a:p>
            <a:r>
              <a:rPr lang="en-US" sz="3200" smtClean="0"/>
              <a:t>Proposed by guarantors – 10 areas of service </a:t>
            </a:r>
            <a:r>
              <a:rPr lang="en-US" sz="2400" smtClean="0"/>
              <a:t>(cont.)</a:t>
            </a:r>
            <a:endParaRPr lang="en-US" sz="3200" smtClean="0"/>
          </a:p>
          <a:p>
            <a:pPr lvl="1"/>
            <a:r>
              <a:rPr lang="en-US" sz="2800" smtClean="0"/>
              <a:t>Counseling for defaulted borrowers</a:t>
            </a:r>
          </a:p>
          <a:p>
            <a:pPr lvl="1"/>
            <a:r>
              <a:rPr lang="en-US" sz="2800" smtClean="0"/>
              <a:t>Borrower ombudsman services</a:t>
            </a:r>
          </a:p>
          <a:p>
            <a:pPr lvl="1"/>
            <a:r>
              <a:rPr lang="en-US" sz="2800" smtClean="0"/>
              <a:t>Financial aid training assistance to schools</a:t>
            </a:r>
          </a:p>
          <a:p>
            <a:pPr lvl="1"/>
            <a:r>
              <a:rPr lang="en-US" sz="2800" smtClean="0"/>
              <a:t>Program compliance reviews</a:t>
            </a:r>
          </a:p>
          <a:p>
            <a:pPr lvl="1"/>
            <a:r>
              <a:rPr lang="en-US" sz="2800" smtClean="0"/>
              <a:t>Outreach &amp; support services for college access and success</a:t>
            </a:r>
          </a:p>
          <a:p>
            <a:pPr>
              <a:buFont typeface="Wingdings 2" pitchFamily="18" charset="2"/>
              <a:buNone/>
            </a:pPr>
            <a:endParaRPr lang="en-US" sz="32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z="4000" smtClean="0">
                <a:solidFill>
                  <a:srgbClr val="164C6C"/>
                </a:solidFill>
              </a:rPr>
              <a:t>USA Funds’ Core Competencies</a:t>
            </a:r>
          </a:p>
        </p:txBody>
      </p:sp>
      <p:sp>
        <p:nvSpPr>
          <p:cNvPr id="4" name="Slide Number Placeholder 3"/>
          <p:cNvSpPr>
            <a:spLocks noGrp="1"/>
          </p:cNvSpPr>
          <p:nvPr>
            <p:ph type="sldNum" sz="quarter" idx="12"/>
          </p:nvPr>
        </p:nvSpPr>
        <p:spPr/>
        <p:txBody>
          <a:bodyPr/>
          <a:lstStyle/>
          <a:p>
            <a:pPr>
              <a:defRPr/>
            </a:pPr>
            <a:fld id="{9C1ACC29-49D5-4F66-A7CC-6C71EDF4C6CF}" type="slidenum">
              <a:rPr lang="en-US"/>
              <a:pPr>
                <a:defRPr/>
              </a:pPr>
              <a:t>8</a:t>
            </a:fld>
            <a:endParaRPr lang="en-US"/>
          </a:p>
        </p:txBody>
      </p:sp>
      <p:sp>
        <p:nvSpPr>
          <p:cNvPr id="3" name="Content Placeholder 2"/>
          <p:cNvSpPr>
            <a:spLocks noGrp="1"/>
          </p:cNvSpPr>
          <p:nvPr>
            <p:ph sz="quarter" idx="1"/>
          </p:nvPr>
        </p:nvSpPr>
        <p:spPr>
          <a:xfrm>
            <a:off x="301625" y="1527175"/>
            <a:ext cx="8504238" cy="4873625"/>
          </a:xfrm>
        </p:spPr>
        <p:txBody>
          <a:bodyPr>
            <a:normAutofit fontScale="92500"/>
          </a:bodyPr>
          <a:lstStyle/>
          <a:p>
            <a:pPr marL="274320" indent="-274320" fontAlgn="auto">
              <a:spcAft>
                <a:spcPts val="0"/>
              </a:spcAft>
              <a:buFont typeface="Wingdings 2"/>
              <a:buChar char=""/>
              <a:defRPr/>
            </a:pPr>
            <a:r>
              <a:rPr lang="en-US" sz="3500" dirty="0" smtClean="0"/>
              <a:t>Mission –</a:t>
            </a:r>
            <a:r>
              <a:rPr lang="en-US" sz="3200" dirty="0" smtClean="0"/>
              <a:t> </a:t>
            </a:r>
          </a:p>
          <a:p>
            <a:pPr marL="548640" lvl="1" indent="-274320" fontAlgn="auto">
              <a:spcAft>
                <a:spcPts val="0"/>
              </a:spcAft>
              <a:buFont typeface="Wingdings"/>
              <a:buChar char=""/>
              <a:defRPr/>
            </a:pPr>
            <a:r>
              <a:rPr lang="en-US" sz="2800" dirty="0" smtClean="0"/>
              <a:t>To work to enhance postsecondary education preparedness, access and success by providing and supporting financial and other valued services. </a:t>
            </a:r>
          </a:p>
          <a:p>
            <a:pPr marL="274320" indent="-274320" fontAlgn="auto">
              <a:spcAft>
                <a:spcPts val="0"/>
              </a:spcAft>
              <a:buFont typeface="Wingdings 2"/>
              <a:buChar char=""/>
              <a:defRPr/>
            </a:pPr>
            <a:r>
              <a:rPr lang="en-US" sz="3500" dirty="0" smtClean="0"/>
              <a:t>College Access</a:t>
            </a:r>
          </a:p>
          <a:p>
            <a:pPr marL="274320" indent="-274320" fontAlgn="auto">
              <a:spcAft>
                <a:spcPts val="0"/>
              </a:spcAft>
              <a:buFont typeface="Wingdings 2"/>
              <a:buChar char=""/>
              <a:defRPr/>
            </a:pPr>
            <a:r>
              <a:rPr lang="en-US" sz="3500" dirty="0" smtClean="0"/>
              <a:t>Financial Literacy</a:t>
            </a:r>
          </a:p>
          <a:p>
            <a:pPr marL="274320" indent="-274320" fontAlgn="auto">
              <a:spcAft>
                <a:spcPts val="0"/>
              </a:spcAft>
              <a:buFont typeface="Wingdings 2"/>
              <a:buChar char=""/>
              <a:defRPr/>
            </a:pPr>
            <a:r>
              <a:rPr lang="en-US" sz="3500" dirty="0" smtClean="0"/>
              <a:t>Student Loan Administration</a:t>
            </a:r>
            <a:endParaRPr lang="en-US" sz="3200" dirty="0" smtClean="0"/>
          </a:p>
          <a:p>
            <a:pPr marL="548640" lvl="1" indent="-274320" fontAlgn="auto">
              <a:spcAft>
                <a:spcPts val="0"/>
              </a:spcAft>
              <a:buFont typeface="Wingdings"/>
              <a:buChar char=""/>
              <a:defRPr/>
            </a:pPr>
            <a:r>
              <a:rPr lang="en-US" sz="2800" dirty="0" smtClean="0"/>
              <a:t>Loan processing, guarantees, collections</a:t>
            </a:r>
          </a:p>
          <a:p>
            <a:pPr marL="548640" lvl="1" indent="-274320" fontAlgn="auto">
              <a:spcAft>
                <a:spcPts val="0"/>
              </a:spcAft>
              <a:buFont typeface="Wingdings"/>
              <a:buChar char=""/>
              <a:defRPr/>
            </a:pPr>
            <a:r>
              <a:rPr lang="en-US" sz="2800" dirty="0" smtClean="0"/>
              <a:t>Default prevention, debt management, counseling</a:t>
            </a: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z="4000" smtClean="0">
                <a:solidFill>
                  <a:srgbClr val="164C6C"/>
                </a:solidFill>
              </a:rPr>
              <a:t>USA Funds Future Activities</a:t>
            </a:r>
          </a:p>
        </p:txBody>
      </p:sp>
      <p:sp>
        <p:nvSpPr>
          <p:cNvPr id="4" name="Slide Number Placeholder 3"/>
          <p:cNvSpPr>
            <a:spLocks noGrp="1"/>
          </p:cNvSpPr>
          <p:nvPr>
            <p:ph type="sldNum" sz="quarter" idx="12"/>
          </p:nvPr>
        </p:nvSpPr>
        <p:spPr/>
        <p:txBody>
          <a:bodyPr/>
          <a:lstStyle/>
          <a:p>
            <a:pPr>
              <a:defRPr/>
            </a:pPr>
            <a:fld id="{8941F067-49CD-4F47-A220-5737ED728D95}" type="slidenum">
              <a:rPr lang="en-US"/>
              <a:pPr>
                <a:defRPr/>
              </a:pPr>
              <a:t>9</a:t>
            </a:fld>
            <a:endParaRPr lang="en-US"/>
          </a:p>
        </p:txBody>
      </p:sp>
      <p:sp>
        <p:nvSpPr>
          <p:cNvPr id="25603" name="Content Placeholder 2"/>
          <p:cNvSpPr>
            <a:spLocks noGrp="1"/>
          </p:cNvSpPr>
          <p:nvPr>
            <p:ph sz="quarter" idx="1"/>
          </p:nvPr>
        </p:nvSpPr>
        <p:spPr>
          <a:xfrm>
            <a:off x="301625" y="1527175"/>
            <a:ext cx="8504238" cy="4873625"/>
          </a:xfrm>
        </p:spPr>
        <p:txBody>
          <a:bodyPr/>
          <a:lstStyle/>
          <a:p>
            <a:r>
              <a:rPr lang="en-US" sz="3500" smtClean="0"/>
              <a:t>Financial aid estimator and college selection tool</a:t>
            </a:r>
          </a:p>
          <a:p>
            <a:pPr lvl="1"/>
            <a:r>
              <a:rPr lang="en-US" sz="2800" smtClean="0"/>
              <a:t>Subsidy for lower-income students/families  for free access</a:t>
            </a:r>
          </a:p>
          <a:p>
            <a:r>
              <a:rPr lang="en-US" sz="3200" smtClean="0"/>
              <a:t>Net Cost Calculator </a:t>
            </a:r>
          </a:p>
          <a:p>
            <a:pPr lvl="1"/>
            <a:r>
              <a:rPr lang="en-US" sz="2800" smtClean="0"/>
              <a:t>Piloting with a group of schools for free access to assist them with meeting new federal regulations</a:t>
            </a:r>
          </a:p>
          <a:p>
            <a:r>
              <a:rPr lang="en-US" sz="3200" smtClean="0"/>
              <a:t>Looking at current array to see how they can be deployed in the new environment.</a:t>
            </a:r>
          </a:p>
          <a:p>
            <a:pPr>
              <a:buFont typeface="Wingdings 2" pitchFamily="18" charset="2"/>
              <a:buNone/>
            </a:pPr>
            <a:endParaRPr lang="en-US" sz="24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7683</TotalTime>
  <Words>947</Words>
  <Application>Microsoft Office PowerPoint</Application>
  <PresentationFormat>On-screen Show (4:3)</PresentationFormat>
  <Paragraphs>163</Paragraphs>
  <Slides>20</Slides>
  <Notes>5</Notes>
  <HiddenSlides>0</HiddenSlides>
  <MMClips>0</MMClips>
  <ScaleCrop>false</ScaleCrop>
  <HeadingPairs>
    <vt:vector size="6" baseType="variant">
      <vt:variant>
        <vt:lpstr>Fonts Used</vt:lpstr>
      </vt:variant>
      <vt:variant>
        <vt:i4>5</vt:i4>
      </vt:variant>
      <vt:variant>
        <vt:lpstr>Design Template</vt:lpstr>
      </vt:variant>
      <vt:variant>
        <vt:i4>12</vt:i4>
      </vt:variant>
      <vt:variant>
        <vt:lpstr>Slide Titles</vt:lpstr>
      </vt:variant>
      <vt:variant>
        <vt:i4>20</vt:i4>
      </vt:variant>
    </vt:vector>
  </HeadingPairs>
  <TitlesOfParts>
    <vt:vector size="37" baseType="lpstr">
      <vt:lpstr>Arial</vt:lpstr>
      <vt:lpstr>Georgia</vt:lpstr>
      <vt:lpstr>Wingdings 2</vt:lpstr>
      <vt:lpstr>Wingdings</vt:lpstr>
      <vt:lpstr>Courier New</vt:lpstr>
      <vt:lpstr>Civic</vt:lpstr>
      <vt:lpstr>Civic</vt:lpstr>
      <vt:lpstr>Civic</vt:lpstr>
      <vt:lpstr>Civic</vt:lpstr>
      <vt:lpstr>Civic</vt:lpstr>
      <vt:lpstr>Civic</vt:lpstr>
      <vt:lpstr>Civic</vt:lpstr>
      <vt:lpstr>Civic</vt:lpstr>
      <vt:lpstr>Civic</vt:lpstr>
      <vt:lpstr>Civic</vt:lpstr>
      <vt:lpstr>Civic</vt:lpstr>
      <vt:lpstr>Civic</vt:lpstr>
      <vt:lpstr>Products &amp; Services for the Future (From Your FFELP Providers)</vt:lpstr>
      <vt:lpstr>Current Environment </vt:lpstr>
      <vt:lpstr>Factors That Affect Us</vt:lpstr>
      <vt:lpstr>Opportunities - SAFRA</vt:lpstr>
      <vt:lpstr>Opportunities - SAFRA</vt:lpstr>
      <vt:lpstr>Opportunities – Community Proposal</vt:lpstr>
      <vt:lpstr>Opportunities – Community Proposal</vt:lpstr>
      <vt:lpstr>USA Funds’ Core Competencies</vt:lpstr>
      <vt:lpstr>USA Funds Future Activities</vt:lpstr>
      <vt:lpstr>Great Lakes Higher Education FOR THE BETTER</vt:lpstr>
      <vt:lpstr>Slide 11</vt:lpstr>
      <vt:lpstr>Borrower Advocacy</vt:lpstr>
      <vt:lpstr>Borrower Advocacy </vt:lpstr>
      <vt:lpstr>Borrower Advocacy</vt:lpstr>
      <vt:lpstr>Borrower Advocacy</vt:lpstr>
      <vt:lpstr>Borrower Advocacy</vt:lpstr>
      <vt:lpstr>Borrower Advocacy Proposals</vt:lpstr>
      <vt:lpstr>Borrower Advocacy Proposals</vt:lpstr>
      <vt:lpstr>Borrower Advocacy Must-Haves</vt:lpstr>
      <vt:lpstr>Slide 20</vt:lpstr>
    </vt:vector>
  </TitlesOfParts>
  <Company>NORTHSTAR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RFI / RFP Guidelines</dc:title>
  <dc:creator>carterl</dc:creator>
  <cp:lastModifiedBy>Addalou Davis</cp:lastModifiedBy>
  <cp:revision>323</cp:revision>
  <dcterms:created xsi:type="dcterms:W3CDTF">2008-11-10T22:15:44Z</dcterms:created>
  <dcterms:modified xsi:type="dcterms:W3CDTF">2010-01-15T16:46:06Z</dcterms:modified>
</cp:coreProperties>
</file>