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70" r:id="rId2"/>
    <p:sldId id="267" r:id="rId3"/>
    <p:sldId id="274" r:id="rId4"/>
    <p:sldId id="276" r:id="rId5"/>
    <p:sldId id="281" r:id="rId6"/>
    <p:sldId id="337" r:id="rId7"/>
    <p:sldId id="338" r:id="rId8"/>
    <p:sldId id="340" r:id="rId9"/>
    <p:sldId id="339" r:id="rId10"/>
    <p:sldId id="330" r:id="rId11"/>
    <p:sldId id="353" r:id="rId12"/>
    <p:sldId id="341" r:id="rId13"/>
    <p:sldId id="342" r:id="rId14"/>
    <p:sldId id="343" r:id="rId15"/>
    <p:sldId id="348" r:id="rId16"/>
    <p:sldId id="349" r:id="rId17"/>
    <p:sldId id="350" r:id="rId18"/>
    <p:sldId id="344" r:id="rId19"/>
    <p:sldId id="345" r:id="rId20"/>
    <p:sldId id="346" r:id="rId21"/>
    <p:sldId id="347" r:id="rId22"/>
    <p:sldId id="278" r:id="rId23"/>
    <p:sldId id="334" r:id="rId24"/>
    <p:sldId id="335" r:id="rId25"/>
    <p:sldId id="280" r:id="rId26"/>
    <p:sldId id="352" r:id="rId27"/>
    <p:sldId id="283" r:id="rId28"/>
    <p:sldId id="289" r:id="rId29"/>
    <p:sldId id="290" r:id="rId30"/>
    <p:sldId id="291" r:id="rId31"/>
    <p:sldId id="292" r:id="rId32"/>
    <p:sldId id="333" r:id="rId33"/>
    <p:sldId id="294" r:id="rId34"/>
    <p:sldId id="295" r:id="rId35"/>
    <p:sldId id="318" r:id="rId36"/>
    <p:sldId id="323" r:id="rId37"/>
    <p:sldId id="298" r:id="rId38"/>
    <p:sldId id="326" r:id="rId39"/>
    <p:sldId id="325" r:id="rId40"/>
    <p:sldId id="327" r:id="rId41"/>
    <p:sldId id="328" r:id="rId42"/>
    <p:sldId id="329" r:id="rId43"/>
    <p:sldId id="305" r:id="rId44"/>
    <p:sldId id="306" r:id="rId45"/>
    <p:sldId id="311" r:id="rId46"/>
    <p:sldId id="312" r:id="rId47"/>
    <p:sldId id="331" r:id="rId48"/>
    <p:sldId id="332" r:id="rId49"/>
    <p:sldId id="313" r:id="rId50"/>
    <p:sldId id="302" r:id="rId51"/>
    <p:sldId id="303" r:id="rId52"/>
    <p:sldId id="324" r:id="rId53"/>
    <p:sldId id="299" r:id="rId5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3387" autoAdjust="0"/>
  </p:normalViewPr>
  <p:slideViewPr>
    <p:cSldViewPr>
      <p:cViewPr>
        <p:scale>
          <a:sx n="75" d="100"/>
          <a:sy n="75" d="100"/>
        </p:scale>
        <p:origin x="-1002" y="-168"/>
      </p:cViewPr>
      <p:guideLst>
        <p:guide orient="horz" pos="8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996" y="-96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37" tIns="44719" rIns="89437" bIns="4471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8BACB2C1-8088-419C-BF0E-8321D70A8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9" tIns="46150" rIns="92299" bIns="46150" numCol="1" anchor="t" anchorCtr="0" compatLnSpc="1">
            <a:prstTxWarp prst="textNoShape">
              <a:avLst/>
            </a:prstTxWarp>
          </a:bodyPr>
          <a:lstStyle>
            <a:lvl1pPr defTabSz="922324"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9" tIns="46150" rIns="92299" bIns="46150" numCol="1" anchor="t" anchorCtr="0" compatLnSpc="1">
            <a:prstTxWarp prst="textNoShape">
              <a:avLst/>
            </a:prstTxWarp>
          </a:bodyPr>
          <a:lstStyle>
            <a:lvl1pPr algn="r" defTabSz="922324"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9" tIns="46150" rIns="92299" bIns="461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9" tIns="46150" rIns="92299" bIns="46150" numCol="1" anchor="b" anchorCtr="0" compatLnSpc="1">
            <a:prstTxWarp prst="textNoShape">
              <a:avLst/>
            </a:prstTxWarp>
          </a:bodyPr>
          <a:lstStyle>
            <a:lvl1pPr defTabSz="922324"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9" tIns="46150" rIns="92299" bIns="46150" numCol="1" anchor="b" anchorCtr="0" compatLnSpc="1">
            <a:prstTxWarp prst="textNoShape">
              <a:avLst/>
            </a:prstTxWarp>
          </a:bodyPr>
          <a:lstStyle>
            <a:lvl1pPr algn="r" defTabSz="922324" eaLnBrk="0" hangingPunct="0">
              <a:defRPr sz="1200"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fld id="{76AFBFDE-7BEB-4E07-B6FD-2F8E95E9B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3B2CDA2C-B19C-4AEE-8F72-1EB75391BA97}" type="slidenum">
              <a:rPr lang="en-US" smtClean="0">
                <a:ea typeface="ヒラギノ角ゴ Pro W3"/>
                <a:cs typeface="ヒラギノ角ゴ Pro W3"/>
              </a:rPr>
              <a:pPr defTabSz="920750"/>
              <a:t>1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ea typeface="ヒラギノ角ゴ Pro W3"/>
              </a:rPr>
              <a:t>Tim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1B046F4-F155-4707-94F8-0E11FD6A28AD}" type="slidenum">
              <a:rPr lang="en-US" smtClean="0">
                <a:ea typeface="ヒラギノ角ゴ Pro W3"/>
                <a:cs typeface="ヒラギノ角ゴ Pro W3"/>
              </a:rPr>
              <a:pPr defTabSz="920750"/>
              <a:t>24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913FC035-F3D0-4C9F-96D9-2AB860F3EB49}" type="slidenum">
              <a:rPr lang="en-US" smtClean="0">
                <a:ea typeface="ヒラギノ角ゴ Pro W3"/>
                <a:cs typeface="ヒラギノ角ゴ Pro W3"/>
              </a:rPr>
              <a:pPr defTabSz="920750"/>
              <a:t>25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B97C2397-3A3E-4FAA-98F5-C5FECADCD32D}" type="slidenum">
              <a:rPr lang="en-US" smtClean="0">
                <a:ea typeface="ヒラギノ角ゴ Pro W3"/>
                <a:cs typeface="ヒラギノ角ゴ Pro W3"/>
              </a:rPr>
              <a:pPr defTabSz="920750"/>
              <a:t>26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D69A409D-AAE7-456D-B3C0-9EF1A6B4159F}" type="slidenum">
              <a:rPr lang="en-US" smtClean="0">
                <a:ea typeface="ヒラギノ角ゴ Pro W3"/>
                <a:cs typeface="ヒラギノ角ゴ Pro W3"/>
              </a:rPr>
              <a:pPr defTabSz="920750"/>
              <a:t>27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88C9EB6A-0165-4E68-BD09-39F4DA579EF4}" type="slidenum">
              <a:rPr lang="en-US" smtClean="0">
                <a:ea typeface="ヒラギノ角ゴ Pro W3"/>
                <a:cs typeface="ヒラギノ角ゴ Pro W3"/>
              </a:rPr>
              <a:pPr defTabSz="920750"/>
              <a:t>28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BF7A6A4-6941-4523-8546-6917F1B9EB62}" type="slidenum">
              <a:rPr lang="en-US" smtClean="0">
                <a:ea typeface="ヒラギノ角ゴ Pro W3"/>
                <a:cs typeface="ヒラギノ角ゴ Pro W3"/>
              </a:rPr>
              <a:pPr defTabSz="920750"/>
              <a:t>29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F75164E0-582A-4231-A2C2-B7B1FFC27D83}" type="slidenum">
              <a:rPr lang="en-US" smtClean="0">
                <a:ea typeface="ヒラギノ角ゴ Pro W3"/>
                <a:cs typeface="ヒラギノ角ゴ Pro W3"/>
              </a:rPr>
              <a:pPr defTabSz="920750"/>
              <a:t>30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526BFDEE-948A-4012-ACE8-8B7D3E12F023}" type="slidenum">
              <a:rPr lang="en-US" smtClean="0">
                <a:ea typeface="ヒラギノ角ゴ Pro W3"/>
                <a:cs typeface="ヒラギノ角ゴ Pro W3"/>
              </a:rPr>
              <a:pPr defTabSz="920750"/>
              <a:t>31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ea typeface="ヒラギノ角ゴ Pro W3"/>
              </a:rPr>
              <a:t>Tally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7AFE0C2-9B21-4BCB-9DA0-280EC1D16908}" type="slidenum">
              <a:rPr lang="en-US" smtClean="0">
                <a:ea typeface="ヒラギノ角ゴ Pro W3"/>
                <a:cs typeface="ヒラギノ角ゴ Pro W3"/>
              </a:rPr>
              <a:pPr defTabSz="920750"/>
              <a:t>32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EE40E784-5E96-479C-8153-DEA82CF3381F}" type="slidenum">
              <a:rPr lang="en-US" smtClean="0">
                <a:ea typeface="ヒラギノ角ゴ Pro W3"/>
                <a:cs typeface="ヒラギノ角ゴ Pro W3"/>
              </a:rPr>
              <a:pPr defTabSz="920750"/>
              <a:t>33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5462095A-24D1-41F4-83BA-9E9D3BD92C6D}" type="slidenum">
              <a:rPr lang="en-US" smtClean="0">
                <a:ea typeface="ヒラギノ角ゴ Pro W3"/>
                <a:cs typeface="ヒラギノ角ゴ Pro W3"/>
              </a:rPr>
              <a:pPr defTabSz="920750"/>
              <a:t>2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1DE2CE6A-58FF-4DAF-A307-95A658C61540}" type="slidenum">
              <a:rPr lang="en-US" smtClean="0">
                <a:ea typeface="ヒラギノ角ゴ Pro W3"/>
                <a:cs typeface="ヒラギノ角ゴ Pro W3"/>
              </a:rPr>
              <a:pPr defTabSz="920750"/>
              <a:t>34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505138BD-181F-498A-872E-1EEFE9FBCB1F}" type="slidenum">
              <a:rPr lang="en-US" smtClean="0">
                <a:ea typeface="ヒラギノ角ゴ Pro W3"/>
                <a:cs typeface="ヒラギノ角ゴ Pro W3"/>
              </a:rPr>
              <a:pPr defTabSz="920750"/>
              <a:t>35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F2E91FC3-EBA5-4557-BA65-7B378D0C3A6F}" type="slidenum">
              <a:rPr lang="en-US" smtClean="0">
                <a:ea typeface="ヒラギノ角ゴ Pro W3"/>
                <a:cs typeface="ヒラギノ角ゴ Pro W3"/>
              </a:rPr>
              <a:pPr defTabSz="920750"/>
              <a:t>36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6E7C24A-4A0E-4DB4-9EC6-48FB710DA121}" type="slidenum">
              <a:rPr lang="en-US" smtClean="0">
                <a:ea typeface="ヒラギノ角ゴ Pro W3"/>
                <a:cs typeface="ヒラギノ角ゴ Pro W3"/>
              </a:rPr>
              <a:pPr defTabSz="920750"/>
              <a:t>37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D6026E76-ADDE-411D-B892-D7D087349CB4}" type="slidenum">
              <a:rPr lang="en-US" smtClean="0">
                <a:ea typeface="ヒラギノ角ゴ Pro W3"/>
                <a:cs typeface="ヒラギノ角ゴ Pro W3"/>
              </a:rPr>
              <a:pPr defTabSz="920750"/>
              <a:t>38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99582100-715D-4BF5-B84D-577DFCDF8430}" type="slidenum">
              <a:rPr lang="en-US" smtClean="0">
                <a:ea typeface="ヒラギノ角ゴ Pro W3"/>
                <a:cs typeface="ヒラギノ角ゴ Pro W3"/>
              </a:rPr>
              <a:pPr defTabSz="920750"/>
              <a:t>39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4C731FB7-3E13-472D-ADDB-5C04A6E40BF6}" type="slidenum">
              <a:rPr lang="en-US" smtClean="0">
                <a:ea typeface="ヒラギノ角ゴ Pro W3"/>
                <a:cs typeface="ヒラギノ角ゴ Pro W3"/>
              </a:rPr>
              <a:pPr defTabSz="920750"/>
              <a:t>40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BE753DAB-C16F-4EA8-827E-720EBC70D417}" type="slidenum">
              <a:rPr lang="en-US" smtClean="0">
                <a:ea typeface="ヒラギノ角ゴ Pro W3"/>
                <a:cs typeface="ヒラギノ角ゴ Pro W3"/>
              </a:rPr>
              <a:pPr defTabSz="920750"/>
              <a:t>41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C62CB048-B94E-4639-BB70-60559F95C41A}" type="slidenum">
              <a:rPr lang="en-US" smtClean="0">
                <a:ea typeface="ヒラギノ角ゴ Pro W3"/>
                <a:cs typeface="ヒラギノ角ゴ Pro W3"/>
              </a:rPr>
              <a:pPr defTabSz="920750"/>
              <a:t>42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6F6EB372-9BBC-4587-8F2E-F21FAAE2F93B}" type="slidenum">
              <a:rPr lang="en-US" smtClean="0">
                <a:ea typeface="ヒラギノ角ゴ Pro W3"/>
                <a:cs typeface="ヒラギノ角ゴ Pro W3"/>
              </a:rPr>
              <a:pPr defTabSz="920750"/>
              <a:t>43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ea typeface="ヒラギノ角ゴ Pro W3"/>
              </a:rPr>
              <a:t>Karen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F7EBB97F-3344-4047-9048-C8FA4098CFAC}" type="slidenum">
              <a:rPr lang="en-US" smtClean="0">
                <a:ea typeface="ヒラギノ角ゴ Pro W3"/>
                <a:cs typeface="ヒラギノ角ゴ Pro W3"/>
              </a:rPr>
              <a:pPr defTabSz="920750"/>
              <a:t>3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AEE0147-1848-49F4-8A26-80732A170E2D}" type="slidenum">
              <a:rPr lang="en-US" smtClean="0">
                <a:ea typeface="ヒラギノ角ゴ Pro W3"/>
                <a:cs typeface="ヒラギノ角ゴ Pro W3"/>
              </a:rPr>
              <a:pPr defTabSz="920750"/>
              <a:t>44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2964427-4087-46F3-8FCB-3AB002D6186F}" type="slidenum">
              <a:rPr lang="en-US" smtClean="0">
                <a:ea typeface="ヒラギノ角ゴ Pro W3"/>
                <a:cs typeface="ヒラギノ角ゴ Pro W3"/>
              </a:rPr>
              <a:pPr defTabSz="920750"/>
              <a:t>45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8FA9B34-DA4E-479B-9EB1-965BC008305F}" type="slidenum">
              <a:rPr lang="en-US" smtClean="0">
                <a:ea typeface="ヒラギノ角ゴ Pro W3"/>
                <a:cs typeface="ヒラギノ角ゴ Pro W3"/>
              </a:rPr>
              <a:pPr defTabSz="920750"/>
              <a:t>46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784D74BB-4C12-4F84-8B83-314B930A9C31}" type="slidenum">
              <a:rPr lang="en-US" smtClean="0">
                <a:ea typeface="ヒラギノ角ゴ Pro W3"/>
                <a:cs typeface="ヒラギノ角ゴ Pro W3"/>
              </a:rPr>
              <a:pPr defTabSz="920750"/>
              <a:t>47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CE316A91-97D3-4322-B294-69DDE20DD25A}" type="slidenum">
              <a:rPr lang="en-US" smtClean="0">
                <a:ea typeface="ヒラギノ角ゴ Pro W3"/>
                <a:cs typeface="ヒラギノ角ゴ Pro W3"/>
              </a:rPr>
              <a:pPr defTabSz="920750"/>
              <a:t>48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EC10669-9374-4A65-A1A7-B4FD27AAF326}" type="slidenum">
              <a:rPr lang="en-US" smtClean="0">
                <a:ea typeface="ヒラギノ角ゴ Pro W3"/>
                <a:cs typeface="ヒラギノ角ゴ Pro W3"/>
              </a:rPr>
              <a:pPr defTabSz="920750"/>
              <a:t>49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4D51920A-F486-4FA9-BDF3-448F96767E82}" type="slidenum">
              <a:rPr lang="en-US" smtClean="0">
                <a:ea typeface="ヒラギノ角ゴ Pro W3"/>
                <a:cs typeface="ヒラギノ角ゴ Pro W3"/>
              </a:rPr>
              <a:pPr defTabSz="920750"/>
              <a:t>50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5C31D880-591C-4AAF-AA7F-8F8D159A0F0B}" type="slidenum">
              <a:rPr lang="en-US" smtClean="0">
                <a:ea typeface="ヒラギノ角ゴ Pro W3"/>
                <a:cs typeface="ヒラギノ角ゴ Pro W3"/>
              </a:rPr>
              <a:pPr defTabSz="920750"/>
              <a:t>51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E88DF19C-1ACE-40AB-9095-960BF8DCF2B5}" type="slidenum">
              <a:rPr lang="en-US" smtClean="0">
                <a:ea typeface="ヒラギノ角ゴ Pro W3"/>
                <a:cs typeface="ヒラギノ角ゴ Pro W3"/>
              </a:rPr>
              <a:pPr defTabSz="920750"/>
              <a:t>52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2AE0EAE0-52A0-4A76-950F-64D22DE9B731}" type="slidenum">
              <a:rPr lang="en-US" smtClean="0">
                <a:ea typeface="ヒラギノ角ゴ Pro W3"/>
                <a:cs typeface="ヒラギノ角ゴ Pro W3"/>
              </a:rPr>
              <a:pPr defTabSz="920750"/>
              <a:t>53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0BB35330-6776-44BD-A227-03132988BAEE}" type="slidenum">
              <a:rPr lang="en-US" smtClean="0">
                <a:ea typeface="ヒラギノ角ゴ Pro W3"/>
                <a:cs typeface="ヒラギノ角ゴ Pro W3"/>
              </a:rPr>
              <a:pPr defTabSz="920750"/>
              <a:t>4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59E479DF-7A67-49FE-8481-97ECB39E8E10}" type="slidenum">
              <a:rPr lang="en-US" smtClean="0">
                <a:ea typeface="ヒラギノ角ゴ Pro W3"/>
                <a:cs typeface="ヒラギノ角ゴ Pro W3"/>
              </a:rPr>
              <a:pPr defTabSz="920750"/>
              <a:t>5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5ABE5BA9-52D3-4BCD-9554-D72BDD685EFF}" type="slidenum">
              <a:rPr lang="en-US" smtClean="0">
                <a:ea typeface="ヒラギノ角ゴ Pro W3"/>
                <a:cs typeface="ヒラギノ角ゴ Pro W3"/>
              </a:rPr>
              <a:pPr defTabSz="920750"/>
              <a:t>7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DDDBD471-BE04-4890-802D-822FD7B24BF9}" type="slidenum">
              <a:rPr lang="en-US" smtClean="0">
                <a:ea typeface="ヒラギノ角ゴ Pro W3"/>
                <a:cs typeface="ヒラギノ角ゴ Pro W3"/>
              </a:rPr>
              <a:pPr defTabSz="920750"/>
              <a:t>21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C8D33892-6EA8-4515-A15A-5354861E1042}" type="slidenum">
              <a:rPr lang="en-US" smtClean="0">
                <a:ea typeface="ヒラギノ角ゴ Pro W3"/>
                <a:cs typeface="ヒラギノ角ゴ Pro W3"/>
              </a:rPr>
              <a:pPr defTabSz="920750"/>
              <a:t>22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F84CB42A-49AD-49E0-B4CD-B8D1F1DE2515}" type="slidenum">
              <a:rPr lang="en-US" smtClean="0">
                <a:ea typeface="ヒラギノ角ゴ Pro W3"/>
                <a:cs typeface="ヒラギノ角ゴ Pro W3"/>
              </a:rPr>
              <a:pPr defTabSz="920750"/>
              <a:t>23</a:t>
            </a:fld>
            <a:endParaRPr lang="en-US" smtClean="0">
              <a:ea typeface="ヒラギノ角ゴ Pro W3"/>
              <a:cs typeface="ヒラギノ角ゴ Pro W3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AF435D20-19C0-45B4-A4BC-7160E4FD16ED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5DA32D7C-401B-4746-A929-694CF8603017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449AC84A-715F-40A5-840B-6D593254D711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74AD7E50-96D8-4B5F-8B5E-E928EE5E0101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D44320BE-B6B5-4098-BAD7-BF29D22043BE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1B67E98E-84B1-476C-BC96-18CD4273E299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4F16F4AD-197F-4BC4-A1BC-BE7293D6BA81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A33BC34C-8698-4086-A748-A722D311772A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475A613E-AEFF-42C5-AFF1-F0BBAFEE5F75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A5442BB4-5F8C-425D-A637-609D2FC18481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14600" y="6172200"/>
            <a:ext cx="21717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www.nacacnet.org </a:t>
            </a:r>
            <a:fld id="{4D4B6E4E-E22D-42D2-A9AE-D2B39FB1A1C0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Gradien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2590800"/>
            <a:ext cx="1828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8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5486400"/>
            <a:ext cx="1905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28600" y="6096000"/>
            <a:ext cx="1905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7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286000" y="6019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bcp/edu/pubs/consumer/alerts/alt156.s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fsa.ed.go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mappingyourfuture.org/paying/standardcalculator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mappingyourfuture.org/paying/standardcalculator.ht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ctonstudentdebt.org/files/pub/market_options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jectonstudentdebt.org/private_loan_questions.vp.html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help.org/elibrary/PrivateLoanDocumentation/FinancialLiteracyMaterials/PrivateLoansAwarenessBrochure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help.org/elibrary/PrivateLoanDocumentation/FinancialLiteracyMaterials/CostofStudentLoanBrochure.pdf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ibrinfo.org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studentaid.ed.gov/PORTALSWebApp/students/english/repaying.jsp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bhpr.hrsa.gov/nursing/loanrepay.htm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rs.gov/taxtopics/tc456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help.org/initiatives/access/GuarantyAgenciesList08.pdf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budsman.ed.gov/start.html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19200"/>
            <a:ext cx="7772400" cy="2133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Welcome to</a:t>
            </a:r>
            <a:br>
              <a:rPr lang="en-US" sz="4000" smtClean="0"/>
            </a:br>
            <a:r>
              <a:rPr lang="en-US" sz="5400" smtClean="0"/>
              <a:t>Student Loans 101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819400"/>
            <a:ext cx="7772400" cy="2286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800" b="1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California Association of Student Financial Aid Administrators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1800" smtClean="0"/>
              <a:t>Saturday, December 12, 2009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Stafford Loan Interest Rates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1219200"/>
            <a:ext cx="8229600" cy="434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i="1" smtClean="0"/>
              <a:t>Undergraduate Subsidized Loans only</a:t>
            </a:r>
            <a:r>
              <a:rPr lang="en-US" smtClean="0"/>
              <a:t>: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905000"/>
          <a:ext cx="7294563" cy="333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204"/>
                <a:gridCol w="2019040"/>
                <a:gridCol w="280696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First Disbursement of</a:t>
                      </a:r>
                      <a:r>
                        <a:rPr lang="en-US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Loan: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Interest Rate on unpaid balance</a:t>
                      </a:r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 rowSpan="2" gridSpan="2">
                  <a:txBody>
                    <a:bodyPr/>
                    <a:lstStyle/>
                    <a:p>
                      <a:r>
                        <a:rPr lang="en-US" dirty="0" smtClean="0"/>
                        <a:t>Made</a:t>
                      </a:r>
                      <a:r>
                        <a:rPr lang="en-US" baseline="0" dirty="0" smtClean="0"/>
                        <a:t> on or after             </a:t>
                      </a:r>
                      <a:r>
                        <a:rPr lang="en-US" dirty="0" smtClean="0"/>
                        <a:t>And made before</a:t>
                      </a:r>
                      <a:endParaRPr lang="en-US" dirty="0"/>
                    </a:p>
                  </a:txBody>
                  <a:tcPr anchor="ctr"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2006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2008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6.8%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1, 2008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2008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6.0%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2009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2010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5.6%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2010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1,</a:t>
                      </a:r>
                      <a:r>
                        <a:rPr lang="en-US" baseline="0" dirty="0" smtClean="0"/>
                        <a:t> 2011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4.5%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July</a:t>
                      </a:r>
                      <a:r>
                        <a:rPr lang="en-US" baseline="0" dirty="0" smtClean="0"/>
                        <a:t> 1, 2011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2012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3.4%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July 1, 2012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???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6.8%</a:t>
                      </a:r>
                      <a:endParaRPr lang="en-US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Stafford Loan Interest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38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dirty="0" smtClean="0">
                <a:cs typeface="+mn-cs"/>
              </a:rPr>
              <a:t>Graduate Subsidized Loans  &amp;</a:t>
            </a:r>
          </a:p>
          <a:p>
            <a:pPr eaLnBrk="1" hangingPunct="1">
              <a:buFontTx/>
              <a:buNone/>
              <a:defRPr/>
            </a:pPr>
            <a:r>
              <a:rPr lang="en-US" b="1" i="1" dirty="0" smtClean="0">
                <a:cs typeface="+mn-cs"/>
              </a:rPr>
              <a:t>	</a:t>
            </a:r>
            <a:r>
              <a:rPr lang="en-US" b="1" i="1" u="sng" dirty="0" smtClean="0">
                <a:cs typeface="+mn-cs"/>
              </a:rPr>
              <a:t>all</a:t>
            </a:r>
            <a:r>
              <a:rPr lang="en-US" b="1" i="1" dirty="0" smtClean="0">
                <a:cs typeface="+mn-cs"/>
              </a:rPr>
              <a:t> Unsubsidized Loans </a:t>
            </a:r>
            <a:r>
              <a:rPr lang="en-US" i="1" dirty="0" smtClean="0">
                <a:cs typeface="+mn-cs"/>
              </a:rPr>
              <a:t>(Undergrad &amp; Grad)</a:t>
            </a:r>
            <a:r>
              <a:rPr lang="en-US" b="1" i="1" dirty="0" smtClean="0">
                <a:cs typeface="+mn-cs"/>
              </a:rPr>
              <a:t> </a:t>
            </a:r>
            <a:r>
              <a:rPr lang="en-US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lvl="7">
              <a:buFontTx/>
              <a:buNone/>
              <a:defRPr/>
            </a:pPr>
            <a:r>
              <a:rPr lang="en-US" sz="4400" dirty="0" smtClean="0"/>
              <a:t>  6.8%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For all loans disbursed on or after 7/01/2006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Stafford Loan Amounts</a:t>
            </a:r>
            <a:r>
              <a:rPr lang="en-US" smtClean="0"/>
              <a:t/>
            </a:r>
            <a:br>
              <a:rPr lang="en-US" smtClean="0"/>
            </a:br>
            <a:r>
              <a:rPr lang="en-US" sz="2000" smtClean="0"/>
              <a:t>As of 7/1/08</a:t>
            </a:r>
          </a:p>
        </p:txBody>
      </p:sp>
      <p:graphicFrame>
        <p:nvGraphicFramePr>
          <p:cNvPr id="20594" name="Group 114"/>
          <p:cNvGraphicFramePr>
            <a:graphicFrameLocks noGrp="1"/>
          </p:cNvGraphicFramePr>
          <p:nvPr/>
        </p:nvGraphicFramePr>
        <p:xfrm>
          <a:off x="457200" y="1447800"/>
          <a:ext cx="8229600" cy="3941763"/>
        </p:xfrm>
        <a:graphic>
          <a:graphicData uri="http://schemas.openxmlformats.org/drawingml/2006/table">
            <a:tbl>
              <a:tblPr/>
              <a:tblGrid>
                <a:gridCol w="2590800"/>
                <a:gridCol w="3200400"/>
                <a:gridCol w="2438400"/>
              </a:tblGrid>
              <a:tr h="9244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Academic Grade Level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 Loan</a:t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“Additional”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Unsub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Amt*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Freshman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$3,500 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plus $2,000 in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Unsub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Sophomore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$4,500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plus $2,000 in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Unsub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Junior/Senior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$5,500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plus $2,000 in </a:t>
                      </a:r>
                      <a:r>
                        <a:rPr kumimoji="0" lang="en-US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Unsub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$8,500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6" name="TextBox 3"/>
          <p:cNvSpPr txBox="1">
            <a:spLocks noChangeArrowheads="1"/>
          </p:cNvSpPr>
          <p:nvPr/>
        </p:nvSpPr>
        <p:spPr bwMode="auto">
          <a:xfrm>
            <a:off x="533400" y="5638800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i="1">
                <a:cs typeface="ヒラギノ角ゴ Pro W3"/>
              </a:rPr>
              <a:t>*Additional Unsubsidized is for Independent students, or Dependent students whose parent was denied PLUS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Packaging Stafford Loans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Package loans after grant awards:</a:t>
            </a:r>
          </a:p>
          <a:p>
            <a:pPr lvl="1" eaLnBrk="1" hangingPunct="1"/>
            <a:r>
              <a:rPr lang="en-US" smtClean="0"/>
              <a:t> Pell, </a:t>
            </a:r>
          </a:p>
          <a:p>
            <a:pPr lvl="1" eaLnBrk="1" hangingPunct="1"/>
            <a:r>
              <a:rPr lang="en-US" smtClean="0"/>
              <a:t>SEOG, </a:t>
            </a:r>
          </a:p>
          <a:p>
            <a:pPr lvl="1" eaLnBrk="1" hangingPunct="1"/>
            <a:r>
              <a:rPr lang="en-US" smtClean="0"/>
              <a:t>ACG or SMART,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Packaging Stafford Loans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If student has no sub loan eligibility, award unsub!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Unsub loans can replace a student’s EFC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endParaRPr lang="en-US" sz="4000" smtClean="0"/>
          </a:p>
          <a:p>
            <a:pPr algn="ctr" eaLnBrk="1" hangingPunct="1">
              <a:buFontTx/>
              <a:buNone/>
            </a:pPr>
            <a:endParaRPr lang="en-US" sz="2400" smtClean="0"/>
          </a:p>
          <a:p>
            <a:pPr algn="ctr" eaLnBrk="1" hangingPunct="1">
              <a:buFontTx/>
              <a:buNone/>
            </a:pPr>
            <a:r>
              <a:rPr lang="en-US" sz="6000" smtClean="0"/>
              <a:t>Federal Perkins Loan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Perkins Program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5% fixed interest rate</a:t>
            </a:r>
          </a:p>
          <a:p>
            <a:pPr eaLnBrk="1" hangingPunct="1"/>
            <a:r>
              <a:rPr lang="en-US" smtClean="0"/>
              <a:t>9 month grace period after leaving school</a:t>
            </a:r>
            <a:br>
              <a:rPr lang="en-US" smtClean="0"/>
            </a:br>
            <a:endParaRPr lang="en-US" sz="1200" smtClean="0"/>
          </a:p>
          <a:p>
            <a:pPr eaLnBrk="1" hangingPunct="1"/>
            <a:r>
              <a:rPr lang="en-US" smtClean="0"/>
              <a:t>Campus-based program; Amounts determined by school:</a:t>
            </a:r>
          </a:p>
          <a:p>
            <a:pPr lvl="1" eaLnBrk="1" hangingPunct="1"/>
            <a:r>
              <a:rPr lang="en-US" smtClean="0"/>
              <a:t> up to $5,500 per academic year (undergraduate)</a:t>
            </a:r>
          </a:p>
          <a:p>
            <a:pPr lvl="1" eaLnBrk="1" hangingPunct="1"/>
            <a:r>
              <a:rPr lang="en-US" smtClean="0"/>
              <a:t> up to$8,000 per academic year (graduate)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Hazy Perkins Future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No new money</a:t>
            </a:r>
          </a:p>
          <a:p>
            <a:pPr lvl="1" eaLnBrk="1" hangingPunct="1"/>
            <a:r>
              <a:rPr lang="en-US" smtClean="0"/>
              <a:t>Schools can continue to re-lend as students repay and consolidate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Many government proposals have suggested total elimination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en-US" sz="6000" smtClean="0"/>
          </a:p>
          <a:p>
            <a:pPr algn="ctr" eaLnBrk="1" hangingPunct="1">
              <a:buFontTx/>
              <a:buNone/>
            </a:pPr>
            <a:r>
              <a:rPr lang="en-US" sz="6000" smtClean="0"/>
              <a:t>Federal PLUS Loans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PLUS Basics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FFEL Interest Rate 8.5%</a:t>
            </a:r>
          </a:p>
          <a:p>
            <a:pPr eaLnBrk="1" hangingPunct="1"/>
            <a:r>
              <a:rPr lang="en-US" smtClean="0"/>
              <a:t>Direct Loan Interest Rate 7.9%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Credit-based loan</a:t>
            </a:r>
          </a:p>
          <a:p>
            <a:pPr eaLnBrk="1" hangingPunct="1"/>
            <a:r>
              <a:rPr lang="en-US" smtClean="0"/>
              <a:t>Repayment begins 60 days after last disbursement</a:t>
            </a:r>
          </a:p>
          <a:p>
            <a:pPr lvl="1" eaLnBrk="1" hangingPunct="1"/>
            <a:r>
              <a:rPr lang="en-US" sz="2000" smtClean="0"/>
              <a:t>Graduate students qualify for in-school deferment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1741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Introduction</a:t>
            </a:r>
          </a:p>
          <a:p>
            <a:pPr lvl="1" eaLnBrk="1" hangingPunct="1"/>
            <a:r>
              <a:rPr lang="en-US" smtClean="0"/>
              <a:t>Overview of student loans</a:t>
            </a:r>
          </a:p>
          <a:p>
            <a:pPr lvl="2" eaLnBrk="1" hangingPunct="1"/>
            <a:r>
              <a:rPr lang="en-US" smtClean="0"/>
              <a:t>Types of loans</a:t>
            </a:r>
          </a:p>
          <a:p>
            <a:pPr lvl="2" eaLnBrk="1" hangingPunct="1"/>
            <a:r>
              <a:rPr lang="en-US" smtClean="0"/>
              <a:t>Loan availability</a:t>
            </a:r>
          </a:p>
          <a:p>
            <a:pPr lvl="2" eaLnBrk="1" hangingPunct="1"/>
            <a:r>
              <a:rPr lang="en-US" smtClean="0"/>
              <a:t>Applying &amp; determining eligibility</a:t>
            </a:r>
          </a:p>
          <a:p>
            <a:pPr eaLnBrk="1" hangingPunct="1"/>
            <a:r>
              <a:rPr lang="en-US" smtClean="0"/>
              <a:t>How much can students/families </a:t>
            </a:r>
            <a:r>
              <a:rPr lang="en-US" u="sng" smtClean="0">
                <a:solidFill>
                  <a:srgbClr val="0070C0"/>
                </a:solidFill>
              </a:rPr>
              <a:t>afford</a:t>
            </a:r>
            <a:r>
              <a:rPr lang="en-US" u="sng" smtClean="0"/>
              <a:t> </a:t>
            </a:r>
            <a:r>
              <a:rPr lang="en-US" smtClean="0"/>
              <a:t>to borrow?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Two Programs	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Federal PLUS Loan for Parents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Borrower is </a:t>
            </a:r>
            <a:r>
              <a:rPr lang="en-US" b="1" smtClean="0"/>
              <a:t>parent </a:t>
            </a:r>
            <a:r>
              <a:rPr lang="en-US" smtClean="0"/>
              <a:t>of dependent, degree-seeking undergraduate enrolled at least half-time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Grad PLUS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Borrower is degree-seeking graduate or professional student enrolled at least half-time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What if the loan is denied?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If Parent PLUS is denied:</a:t>
            </a:r>
          </a:p>
          <a:p>
            <a:pPr lvl="1" eaLnBrk="1" hangingPunct="1"/>
            <a:r>
              <a:rPr lang="en-US" smtClean="0"/>
              <a:t>Undergraduate student can have additional unsubsidized Stafford, or</a:t>
            </a:r>
          </a:p>
          <a:p>
            <a:pPr lvl="1" eaLnBrk="1" hangingPunct="1"/>
            <a:r>
              <a:rPr lang="en-US" smtClean="0"/>
              <a:t>Parent borrower can add endorser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If Grad PLUS is denied:</a:t>
            </a:r>
          </a:p>
          <a:p>
            <a:pPr lvl="1" eaLnBrk="1" hangingPunct="1"/>
            <a:r>
              <a:rPr lang="en-US" smtClean="0"/>
              <a:t>Student can add endorser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Private Loans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0772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Should be viewed as an additional financing tool like a home equity loan or credit card</a:t>
            </a:r>
          </a:p>
          <a:p>
            <a:pPr eaLnBrk="1" hangingPunct="1"/>
            <a:r>
              <a:rPr lang="en-US" smtClean="0"/>
              <a:t>Less available due to credit crunch</a:t>
            </a:r>
          </a:p>
          <a:p>
            <a:pPr eaLnBrk="1" hangingPunct="1"/>
            <a:r>
              <a:rPr lang="en-US" smtClean="0"/>
              <a:t>Only used as a last resort after other financial aid options</a:t>
            </a:r>
          </a:p>
          <a:p>
            <a:pPr eaLnBrk="1" hangingPunct="1"/>
            <a:r>
              <a:rPr lang="en-US" smtClean="0"/>
              <a:t>Must be included in “Total Aid” calculation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Private Loans, cont.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en-US" smtClean="0"/>
              <a:t>May be used:</a:t>
            </a:r>
          </a:p>
          <a:p>
            <a:pPr eaLnBrk="1" hangingPunct="1"/>
            <a:r>
              <a:rPr lang="en-US" smtClean="0"/>
              <a:t>to pay past due balances</a:t>
            </a:r>
          </a:p>
          <a:p>
            <a:pPr eaLnBrk="1" hangingPunct="1"/>
            <a:r>
              <a:rPr lang="en-US" smtClean="0"/>
              <a:t>for less than half time</a:t>
            </a:r>
          </a:p>
          <a:p>
            <a:pPr eaLnBrk="1" hangingPunct="1"/>
            <a:r>
              <a:rPr lang="en-US" smtClean="0"/>
              <a:t>if not degree-seeking</a:t>
            </a:r>
          </a:p>
          <a:p>
            <a:pPr eaLnBrk="1" hangingPunct="1"/>
            <a:r>
              <a:rPr lang="en-US" smtClean="0"/>
              <a:t>if not meeting satisfactory academic progress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Private Loans, cont.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Credit based</a:t>
            </a:r>
          </a:p>
          <a:p>
            <a:pPr eaLnBrk="1" hangingPunct="1"/>
            <a:r>
              <a:rPr lang="en-US" smtClean="0"/>
              <a:t>Typically have variable interest rates</a:t>
            </a:r>
          </a:p>
          <a:p>
            <a:pPr eaLnBrk="1" hangingPunct="1"/>
            <a:r>
              <a:rPr lang="en-US" smtClean="0"/>
              <a:t>Application process varies</a:t>
            </a:r>
          </a:p>
          <a:p>
            <a:pPr eaLnBrk="1" hangingPunct="1"/>
            <a:r>
              <a:rPr lang="en-US" smtClean="0"/>
              <a:t>Most will require a co-borrower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/>
              <a:t>New regulations/reporting requirements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Financial Aid Availability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600" smtClean="0"/>
              <a:t>Federal loans available to all </a:t>
            </a:r>
            <a:r>
              <a:rPr lang="en-US" sz="2600" b="1" i="1" smtClean="0"/>
              <a:t>eligible</a:t>
            </a:r>
            <a:r>
              <a:rPr lang="en-US" sz="2600" smtClean="0"/>
              <a:t> students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Recent federal government action to ensure loan availability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smtClean="0"/>
              <a:t>Private loans and PLUS require a credit check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b="1" smtClean="0"/>
              <a:t>Take-away:</a:t>
            </a:r>
            <a:r>
              <a:rPr lang="en-US" sz="2600" smtClean="0"/>
              <a:t> The Federal Trade Commission’s site on free annual credit reports at </a:t>
            </a:r>
            <a:r>
              <a:rPr lang="en-US" sz="2600" smtClean="0">
                <a:hlinkClick r:id="rId3"/>
              </a:rPr>
              <a:t>http://www.ftc.gov/bcp/edu/pubs/consumer/alerts/alt156.shtm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6868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“Eligible Student”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To receive a Stafford or Graduate PLUS Loan (or for a parent to receive a Parent PLUS Loan), the STUDENT must meet the “eligible student” definition (34 CFR 668.32), including: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Citizenship, selective service registration, matriculation,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Not in default on Title IV loans or owe a repayment on any federal grant,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And be enrolled at least half-time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6868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Applying for Financial Aid (loans)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Complete and submit the Free Application for Federal Student Aid (FAFSA) at </a:t>
            </a:r>
            <a:r>
              <a:rPr lang="en-US" sz="2800" smtClean="0">
                <a:hlinkClick r:id="rId3"/>
              </a:rPr>
              <a:t>http://www.fafsa.ed.gov/</a:t>
            </a:r>
            <a:r>
              <a:rPr lang="en-US" sz="2800" smtClean="0"/>
              <a:t> (avoid .coms!)</a:t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Entrance Counseling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Master Promissory Note (MPN)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Minimizing Loan Burden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Never borrow more than needed</a:t>
            </a:r>
          </a:p>
          <a:p>
            <a:pPr eaLnBrk="1" hangingPunct="1"/>
            <a:r>
              <a:rPr lang="en-US" smtClean="0"/>
              <a:t>Budget carefully: the cost of attendance can be reduced</a:t>
            </a:r>
          </a:p>
          <a:p>
            <a:pPr eaLnBrk="1" hangingPunct="1"/>
            <a:r>
              <a:rPr lang="en-US" smtClean="0"/>
              <a:t>Consider working more during summer months or school year, but do not over-commit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Minimizing Loan Burden, cont.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Work vs. loans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How much work is too much? How much loan is too much? Moving students and families to a balanced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More than 15 hours during the academic year is not recommended for full-time students</a:t>
            </a:r>
            <a:r>
              <a:rPr lang="en-US" sz="20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Private loans and credit card debt are the most expensive, risky ways to borrow for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4478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Agenda, cont.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4384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How will a student repay the loan?</a:t>
            </a:r>
          </a:p>
          <a:p>
            <a:pPr eaLnBrk="1" hangingPunct="1"/>
            <a:r>
              <a:rPr lang="en-US" smtClean="0"/>
              <a:t>What happens if a borrower can’t repay a student loan?</a:t>
            </a:r>
          </a:p>
          <a:p>
            <a:pPr eaLnBrk="1" hangingPunct="1"/>
            <a:r>
              <a:rPr lang="en-US" smtClean="0"/>
              <a:t>Q &amp;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Much Can Students/Families Afford to Borrow?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352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Know in advance who will be responsible for repayment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Consider likely future career, income, and monthly repayment amount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Consider impact on post-college finances, including purchasing a car or a home, starting a family, career choice, and saving for retirement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Much Can Students/Families Afford to Borrow? (cont.)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2895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Know about reducing or eliminating monthly repayment amounts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Income-based repayment available for federal loans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Forgiveness for public service and other careers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Take-away: </a:t>
            </a:r>
            <a:r>
              <a:rPr lang="en-US" sz="2800" smtClean="0"/>
              <a:t>The student loan repayment calculator at </a:t>
            </a:r>
            <a:r>
              <a:rPr lang="en-US" sz="2800" smtClean="0">
                <a:hlinkClick r:id="rId3"/>
              </a:rPr>
              <a:t>http://mappingyourfuture.org/paying/standardcalculator.htm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Much Can Students/Families Afford to Borrow? (cont.)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3810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Take-away: </a:t>
            </a:r>
            <a:r>
              <a:rPr lang="en-US" sz="2800" smtClean="0"/>
              <a:t>The student loan repayment calculator at </a:t>
            </a:r>
            <a:r>
              <a:rPr lang="en-US" sz="2800" smtClean="0">
                <a:hlinkClick r:id="rId3"/>
              </a:rPr>
              <a:t>http://mappingyourfuture.org/paying/standardcalculator.htm</a:t>
            </a:r>
            <a:endParaRPr lang="en-US" sz="2800" smtClean="0"/>
          </a:p>
        </p:txBody>
      </p:sp>
      <p:pic>
        <p:nvPicPr>
          <p:cNvPr id="6451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3352800"/>
            <a:ext cx="58674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What Type of Loan Is Best in a Given Situation? (cont.)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3352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Unsubsidized Stafford and PLUS loans for parents should be considered before private loans</a:t>
            </a:r>
          </a:p>
          <a:p>
            <a:pPr eaLnBrk="1" hangingPunct="1"/>
            <a:r>
              <a:rPr lang="en-US" smtClean="0"/>
              <a:t>Only consider private loans as a last resort after all other options have been exhausted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Considering Private Loans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810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Evaluate the interest rate, repayment, and other terms very carefully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Higher interest rates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In-school repayment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Few options for borrowers having trouble making payments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Be aware that having a co-signer with an excellent credit score can result in more favorable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Considering Private Loans (cont.)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Take-away: “</a:t>
            </a:r>
            <a:r>
              <a:rPr lang="en-US" sz="2800" smtClean="0"/>
              <a:t>Student Loan Options in a Tight Credit Market” at </a:t>
            </a:r>
            <a:r>
              <a:rPr lang="en-US" sz="2800" smtClean="0">
                <a:hlinkClick r:id="rId3"/>
              </a:rPr>
              <a:t>http://projectonstudentdebt.org/files/pub/market_options.pdf</a:t>
            </a:r>
            <a:r>
              <a:rPr lang="en-US" sz="2800" smtClean="0"/>
              <a:t/>
            </a:r>
            <a:br>
              <a:rPr lang="en-US" sz="2800" smtClean="0"/>
            </a:br>
            <a:endParaRPr lang="en-US" sz="2800" b="1" smtClean="0"/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Take-away:</a:t>
            </a:r>
            <a:r>
              <a:rPr lang="en-US" sz="2800" smtClean="0"/>
              <a:t> “Questions to ask about private loans” at </a:t>
            </a:r>
            <a:r>
              <a:rPr lang="en-US" sz="2800" smtClean="0">
                <a:hlinkClick r:id="rId4"/>
              </a:rPr>
              <a:t>http://projectonstudentdebt.org/private_loan_questions.vp.html</a:t>
            </a:r>
            <a:endParaRPr lang="en-US" sz="2800" b="1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Considering Private Loans (cont.)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3886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Take-away:</a:t>
            </a:r>
            <a:r>
              <a:rPr lang="en-US" sz="2800" smtClean="0"/>
              <a:t> “Private Student Loans: A Guide to Responsible Borrowing” at </a:t>
            </a:r>
            <a:r>
              <a:rPr lang="en-US" sz="2800" smtClean="0">
                <a:hlinkClick r:id="rId3"/>
              </a:rPr>
              <a:t>http://www.nchelp.org/elibrary/PrivateLoanDocumentation/FinancialLiteracyMaterials/PrivateLoansAwarenessBrochure.pdf</a:t>
            </a: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z="2800" b="1" smtClean="0"/>
              <a:t>Take-away:</a:t>
            </a:r>
            <a:r>
              <a:rPr lang="en-US" sz="2800" smtClean="0"/>
              <a:t> “Private Student Loans: Understanding the Cost of Borrowing” at </a:t>
            </a:r>
            <a:r>
              <a:rPr lang="en-US" sz="2800" smtClean="0">
                <a:hlinkClick r:id="rId4"/>
              </a:rPr>
              <a:t>http://www.nchelp.org/elibrary/PrivateLoanDocumentation/FinancialLiteracyMaterials/CostofStudentLoanBrochure.pdf</a:t>
            </a:r>
            <a:endParaRPr lang="en-US" sz="2400" b="1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Will a Student Repay the Loan?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733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Standard repayment plan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Lowest total interest costs over life of the loan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Ten-year repayment term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Graduated repayment plan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Monthly payments are smaller at the beginning of the repayment period and increase over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The maximum repayment term is ten years</a:t>
            </a:r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Will a Student Repay the Loan? (cont.)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05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Extended repayment plan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Lengthens repayment term up to 25 years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Must have a minimum loan balance of $30,000 to qualify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Income-sensitive repayment plan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Monthly payment varies according to gross monthly income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Payment includes at least monthly accruing interest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Income-contingent repayment plan (in Direct Loan Program)</a:t>
            </a:r>
          </a:p>
          <a:p>
            <a:pPr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Will a Student Repay the Loan? (cont.)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3429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Consolidation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Combine multiple loans into one convenient payment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Consolidation done mostly through the U.S. Department of Education recently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Lock in fixed interest rate on variable rate loans from before July 2006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Averages rates of all loans being consolidated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990600"/>
            <a:ext cx="78486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Loans </a:t>
            </a:r>
            <a:r>
              <a:rPr lang="en-US" u="sng" smtClean="0">
                <a:solidFill>
                  <a:srgbClr val="00B050"/>
                </a:solidFill>
              </a:rPr>
              <a:t>Are</a:t>
            </a:r>
            <a:r>
              <a:rPr lang="en-US" i="1" smtClean="0">
                <a:solidFill>
                  <a:srgbClr val="00B050"/>
                </a:solidFill>
              </a:rPr>
              <a:t> </a:t>
            </a:r>
            <a:r>
              <a:rPr lang="en-US" smtClean="0"/>
              <a:t>Financial Aid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smtClean="0"/>
              <a:t>Federal</a:t>
            </a:r>
          </a:p>
          <a:p>
            <a:pPr lvl="1" eaLnBrk="1" hangingPunct="1"/>
            <a:r>
              <a:rPr lang="en-US" sz="2400" smtClean="0"/>
              <a:t>As available as ever, even in this credit market</a:t>
            </a:r>
          </a:p>
          <a:p>
            <a:pPr eaLnBrk="1" hangingPunct="1"/>
            <a:r>
              <a:rPr lang="en-US" sz="2800" smtClean="0"/>
              <a:t>Features</a:t>
            </a:r>
          </a:p>
          <a:p>
            <a:pPr lvl="1" eaLnBrk="1" hangingPunct="1"/>
            <a:r>
              <a:rPr lang="en-US" sz="2400" smtClean="0"/>
              <a:t>Fixed interest rates</a:t>
            </a:r>
          </a:p>
          <a:p>
            <a:pPr lvl="1" eaLnBrk="1" hangingPunct="1"/>
            <a:r>
              <a:rPr lang="en-US" sz="2400" smtClean="0"/>
              <a:t>Flexible repayment options</a:t>
            </a:r>
          </a:p>
          <a:p>
            <a:pPr lvl="1" eaLnBrk="1" hangingPunct="1"/>
            <a:r>
              <a:rPr lang="en-US" sz="2400" smtClean="0"/>
              <a:t>Opportunities for deferment, forbearance, forgiveness, and cancellation (discussed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Will a Student Repay the Loan? (cont.)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733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100" smtClean="0"/>
              <a:t>Deferment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Period during which payments are not required</a:t>
            </a:r>
            <a:br>
              <a:rPr lang="en-US" sz="3200" smtClean="0"/>
            </a:b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Examples include graduate school, Peace Corps or other public service, active military duty, unemployment, and economic hardship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Will a Student Repay the Loan? (cont.)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3429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Forbearance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If borrower does not qualify for deferment but still needs relief, can appeal to lender or servicer for forbearance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Can reduce or postpone payments or extend the time for making payments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Forbearance requests typically are granted for periods of up to 12 months.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Will a Student Repay the Loan? (cont.)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429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Loan forgiveness and benefits</a:t>
            </a:r>
          </a:p>
          <a:p>
            <a:pPr lvl="1" eaLnBrk="1" hangingPunct="1"/>
            <a:r>
              <a:rPr lang="en-US" sz="2400" smtClean="0"/>
              <a:t>Teacher and nurse forgiveness (cancellation) for working in low-income or shortage areas</a:t>
            </a:r>
          </a:p>
          <a:p>
            <a:pPr lvl="1" eaLnBrk="1" hangingPunct="1"/>
            <a:r>
              <a:rPr lang="en-US" sz="2400" smtClean="0"/>
              <a:t>Borrower benefits (interest rate reduction) for electronic debit and on-time payments</a:t>
            </a:r>
          </a:p>
          <a:p>
            <a:pPr eaLnBrk="1" hangingPunct="1"/>
            <a:r>
              <a:rPr lang="en-US" smtClean="0"/>
              <a:t>Borrower benefits and student loan interest deductions on tax returns</a:t>
            </a:r>
          </a:p>
          <a:p>
            <a:pPr lvl="1" eaLnBrk="1" hangingPunct="1"/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New Option: Income Based Repayment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3200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Effective July 2009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Keeps monthly payments affordable with caps based on income and family size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Forgives any debt that remains after 25 years of payments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Income Based Repayment, cont.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Monthly payments for earnings below 150 percent of poverty level for family’s size are $0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Monthly payments for earnings above that are capped at 15 percent of earnings above 150 percent of poverty level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Monthly payments usually amount to less than 10 percent of total income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New Option: Public Service Loan Forgiveness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3200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Forgives remaining federal student loan debt after 10 years of qualifying payment and eligible employment</a:t>
            </a:r>
          </a:p>
          <a:p>
            <a:pPr eaLnBrk="1" hangingPunct="1"/>
            <a:r>
              <a:rPr lang="en-US" smtClean="0"/>
              <a:t>Loans must be through federal Direct Loan program</a:t>
            </a:r>
          </a:p>
        </p:txBody>
      </p:sp>
      <p:sp>
        <p:nvSpPr>
          <p:cNvPr id="91139" name="Rectangle 4"/>
          <p:cNvSpPr>
            <a:spLocks noChangeArrowheads="1"/>
          </p:cNvSpPr>
          <p:nvPr/>
        </p:nvSpPr>
        <p:spPr bwMode="auto">
          <a:xfrm>
            <a:off x="6019800" y="762000"/>
            <a:ext cx="1841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n-US">
              <a:cs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400" smtClean="0"/>
              <a:t>Public Service Loan Forgiveness, cont.</a:t>
            </a: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3657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smtClean="0"/>
              <a:t>Eligible employers/organizations include</a:t>
            </a:r>
          </a:p>
          <a:p>
            <a:pPr lvl="1" eaLnBrk="1" hangingPunct="1"/>
            <a:r>
              <a:rPr lang="en-US" sz="2400" smtClean="0"/>
              <a:t>Non-profit, tax-exempt 501(c)(3)’s</a:t>
            </a:r>
          </a:p>
          <a:p>
            <a:pPr lvl="1" eaLnBrk="1" hangingPunct="1"/>
            <a:r>
              <a:rPr lang="en-US" sz="2400" smtClean="0"/>
              <a:t>Federal, state, local, or tribal governments, including military and public schools and colleges</a:t>
            </a:r>
          </a:p>
          <a:p>
            <a:pPr lvl="1" eaLnBrk="1" hangingPunct="1"/>
            <a:r>
              <a:rPr lang="en-US" sz="2400" smtClean="0"/>
              <a:t>AmeriCorps (full time)</a:t>
            </a:r>
          </a:p>
          <a:p>
            <a:pPr eaLnBrk="1" hangingPunct="1"/>
            <a:r>
              <a:rPr lang="en-US" sz="2800" smtClean="0"/>
              <a:t>Employment/payments made after October 1, 2007 count toward 10-year requirement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001000" cy="3810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Take-away:                          </a:t>
            </a:r>
            <a:r>
              <a:rPr lang="en-US" sz="2800" b="1" smtClean="0">
                <a:hlinkClick r:id="rId3"/>
              </a:rPr>
              <a:t>http://ibrinfo.org</a:t>
            </a: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		A service of the Project on Student Debt.  	Website providing independent, nonprofit 	source of information about new federal 	student loan payment and forgiveness 	programs.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1905000"/>
            <a:ext cx="20002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38200" y="381000"/>
            <a:ext cx="77724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Will a Student Repay the Loan? (cont.)</a:t>
            </a:r>
            <a:endParaRPr lang="en-US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Will a Student Repay the Loan? (cont.)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362200"/>
            <a:ext cx="7772400" cy="2667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/>
              <a:t>Take-away: </a:t>
            </a:r>
            <a:r>
              <a:rPr lang="en-US" sz="2800" smtClean="0"/>
              <a:t>The U.S. Department of Education’s “Repaying Your Loans” at </a:t>
            </a:r>
            <a:r>
              <a:rPr lang="en-US" sz="2800" smtClean="0">
                <a:hlinkClick r:id="rId3"/>
              </a:rPr>
              <a:t>http://studentaid.ed.gov/PORTALSWebApp/students/english/repaying.jsp</a:t>
            </a:r>
            <a:endParaRPr lang="en-US" sz="2800" smtClean="0"/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How Will a Student Repay the Loan? (cont.)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3352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Take-away:</a:t>
            </a:r>
            <a:r>
              <a:rPr lang="en-US" smtClean="0"/>
              <a:t> Nursing Education Loan Repayment Program at </a:t>
            </a:r>
            <a:r>
              <a:rPr lang="en-US" smtClean="0">
                <a:hlinkClick r:id="rId3"/>
              </a:rPr>
              <a:t>http://bhpr.hrsa.gov/nursing/loanrepay.htm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Take-away:</a:t>
            </a:r>
            <a:r>
              <a:rPr lang="en-US" smtClean="0"/>
              <a:t> IRS Tax Topic 456: “Student Loan Interest Deduction” at </a:t>
            </a:r>
            <a:r>
              <a:rPr lang="en-US" smtClean="0">
                <a:hlinkClick r:id="rId4"/>
              </a:rPr>
              <a:t>http://www.irs.gov/taxtopics/tc456.html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Federal Loan Programs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2819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Stafford</a:t>
            </a:r>
          </a:p>
          <a:p>
            <a:pPr eaLnBrk="1" hangingPunct="1"/>
            <a:r>
              <a:rPr lang="en-US" smtClean="0"/>
              <a:t>Perkins</a:t>
            </a:r>
          </a:p>
          <a:p>
            <a:pPr eaLnBrk="1" hangingPunct="1"/>
            <a:r>
              <a:rPr lang="en-US" smtClean="0"/>
              <a:t>PLUS (Parent / Graduate)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What Happens If a Borrower Can’t Repay a Student Loan?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200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Student loans must be repaid whether or not the student finishes his/her program of study</a:t>
            </a:r>
          </a:p>
          <a:p>
            <a:pPr eaLnBrk="1" hangingPunct="1"/>
            <a:r>
              <a:rPr lang="en-US" smtClean="0"/>
              <a:t>Student loans are rarely dischargeable in bankruptcy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What Happens If a Borrower Can’t Repay a Student Loan? (cont.)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3352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Default happens after nine months of non-payment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Default ruins credit score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Wages and even Social Security may be garnished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Tax refunds may be offset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Communication with loan holder is key and may prevent default through alternative repayment arrangements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What Happens If a Borrower Can’t Repay a Student Loan? (cont.)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3733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Take-away: </a:t>
            </a:r>
            <a:r>
              <a:rPr lang="en-US" smtClean="0"/>
              <a:t>NCHELP’s “Student Loan Guaranty Agencies” at </a:t>
            </a:r>
            <a:r>
              <a:rPr lang="en-US" smtClean="0">
                <a:hlinkClick r:id="rId3"/>
              </a:rPr>
              <a:t>http://www.nchelp.org/initiatives/access/GuarantyAgenciesList08.pdf</a:t>
            </a:r>
            <a:r>
              <a:rPr lang="en-US" smtClean="0"/>
              <a:t/>
            </a:r>
            <a:br>
              <a:rPr lang="en-US" smtClean="0"/>
            </a:br>
            <a:endParaRPr 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Take-away:</a:t>
            </a:r>
            <a:r>
              <a:rPr lang="en-US" smtClean="0"/>
              <a:t> The Federal Student Aid Ombudsman’s Web page at </a:t>
            </a:r>
            <a:r>
              <a:rPr lang="en-US" smtClean="0">
                <a:hlinkClick r:id="rId4"/>
              </a:rPr>
              <a:t>http://ombudsman.ed.gov/start.html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09800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Q &amp;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endParaRPr lang="en-US" sz="6000" smtClean="0"/>
          </a:p>
          <a:p>
            <a:pPr algn="ctr" eaLnBrk="1" hangingPunct="1">
              <a:buFontTx/>
              <a:buNone/>
            </a:pPr>
            <a:r>
              <a:rPr lang="en-US" sz="6000" smtClean="0"/>
              <a:t>Federal Stafford Loan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Types of Programs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mtClean="0"/>
              <a:t>William D Ford Direct Loan Program (Direct Loans)</a:t>
            </a:r>
          </a:p>
          <a:p>
            <a:pPr eaLnBrk="1" hangingPunct="1"/>
            <a:endParaRPr lang="en-US" smtClean="0"/>
          </a:p>
          <a:p>
            <a:pPr algn="ctr" eaLnBrk="1" hangingPunct="1"/>
            <a:r>
              <a:rPr lang="en-US" smtClean="0"/>
              <a:t>Family Federal Education Loan Program (FFEL Loans)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Stafford Loan Types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Subsidized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Need-based loan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 interest accrues while enrolled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Unsubsidized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Non-need based loan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Additional unsubsidized amounts for: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Independent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Parent PLUS denial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Stafford Loan Program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Fixed interest rate since July 1, 2006 (current rate depends upon enrollment status &amp; loan type – Undergraduate vs. Graduate and Subsidized vs. Unsubsidized)</a:t>
            </a:r>
            <a:br>
              <a:rPr lang="en-US" smtClean="0"/>
            </a:br>
            <a:endParaRPr lang="en-US" sz="1200" smtClean="0"/>
          </a:p>
          <a:p>
            <a:pPr eaLnBrk="1" hangingPunct="1"/>
            <a:r>
              <a:rPr lang="en-US" smtClean="0"/>
              <a:t>6 month grace period after student ceases to be enrolled at least half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3991</TotalTime>
  <Words>1684</Words>
  <Application>Microsoft Office PowerPoint</Application>
  <PresentationFormat>On-screen Show (4:3)</PresentationFormat>
  <Paragraphs>313</Paragraphs>
  <Slides>53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12</vt:i4>
      </vt:variant>
      <vt:variant>
        <vt:lpstr>Slide Titles</vt:lpstr>
      </vt:variant>
      <vt:variant>
        <vt:i4>53</vt:i4>
      </vt:variant>
    </vt:vector>
  </HeadingPairs>
  <TitlesOfParts>
    <vt:vector size="67" baseType="lpstr">
      <vt:lpstr>Arial</vt:lpstr>
      <vt:lpstr>ヒラギノ角ゴ Pro W3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Welcome to Student Loans 101</vt:lpstr>
      <vt:lpstr>Agenda</vt:lpstr>
      <vt:lpstr>Agenda, cont.</vt:lpstr>
      <vt:lpstr>Loans Are Financial Aid</vt:lpstr>
      <vt:lpstr>Federal Loan Programs</vt:lpstr>
      <vt:lpstr>Slide 6</vt:lpstr>
      <vt:lpstr>Types of Programs</vt:lpstr>
      <vt:lpstr>Stafford Loan Types</vt:lpstr>
      <vt:lpstr>Stafford Loan Program</vt:lpstr>
      <vt:lpstr>Stafford Loan Interest Rates</vt:lpstr>
      <vt:lpstr>Stafford Loan Interest Rates</vt:lpstr>
      <vt:lpstr>Stafford Loan Amounts As of 7/1/08</vt:lpstr>
      <vt:lpstr>Packaging Stafford Loans</vt:lpstr>
      <vt:lpstr>Packaging Stafford Loans</vt:lpstr>
      <vt:lpstr>Slide 15</vt:lpstr>
      <vt:lpstr>Perkins Program</vt:lpstr>
      <vt:lpstr>Hazy Perkins Future</vt:lpstr>
      <vt:lpstr>Slide 18</vt:lpstr>
      <vt:lpstr>PLUS Basics</vt:lpstr>
      <vt:lpstr>Two Programs </vt:lpstr>
      <vt:lpstr>What if the loan is denied?</vt:lpstr>
      <vt:lpstr>Private Loans</vt:lpstr>
      <vt:lpstr>Private Loans, cont.</vt:lpstr>
      <vt:lpstr>Private Loans, cont.</vt:lpstr>
      <vt:lpstr>Financial Aid Availability</vt:lpstr>
      <vt:lpstr>“Eligible Student”</vt:lpstr>
      <vt:lpstr>Applying for Financial Aid (loans)</vt:lpstr>
      <vt:lpstr>Minimizing Loan Burden</vt:lpstr>
      <vt:lpstr>Minimizing Loan Burden, cont.</vt:lpstr>
      <vt:lpstr>How Much Can Students/Families Afford to Borrow?</vt:lpstr>
      <vt:lpstr>How Much Can Students/Families Afford to Borrow? (cont.)</vt:lpstr>
      <vt:lpstr>How Much Can Students/Families Afford to Borrow? (cont.)</vt:lpstr>
      <vt:lpstr>What Type of Loan Is Best in a Given Situation? (cont.)</vt:lpstr>
      <vt:lpstr>Considering Private Loans</vt:lpstr>
      <vt:lpstr>Considering Private Loans (cont.)</vt:lpstr>
      <vt:lpstr>Considering Private Loans (cont.)</vt:lpstr>
      <vt:lpstr>How Will a Student Repay the Loan?</vt:lpstr>
      <vt:lpstr>How Will a Student Repay the Loan? (cont.)</vt:lpstr>
      <vt:lpstr>How Will a Student Repay the Loan? (cont.)</vt:lpstr>
      <vt:lpstr>How Will a Student Repay the Loan? (cont.)</vt:lpstr>
      <vt:lpstr>How Will a Student Repay the Loan? (cont.)</vt:lpstr>
      <vt:lpstr>How Will a Student Repay the Loan? (cont.)</vt:lpstr>
      <vt:lpstr>New Option: Income Based Repayment</vt:lpstr>
      <vt:lpstr>Income Based Repayment, cont.</vt:lpstr>
      <vt:lpstr>New Option: Public Service Loan Forgiveness</vt:lpstr>
      <vt:lpstr>Public Service Loan Forgiveness, cont.</vt:lpstr>
      <vt:lpstr>Slide 47</vt:lpstr>
      <vt:lpstr>How Will a Student Repay the Loan? (cont.)</vt:lpstr>
      <vt:lpstr>How Will a Student Repay the Loan? (cont.)</vt:lpstr>
      <vt:lpstr>What Happens If a Borrower Can’t Repay a Student Loan?</vt:lpstr>
      <vt:lpstr>What Happens If a Borrower Can’t Repay a Student Loan? (cont.)</vt:lpstr>
      <vt:lpstr>What Happens If a Borrower Can’t Repay a Student Loan? (cont.)</vt:lpstr>
      <vt:lpstr>Q &amp; A</vt:lpstr>
    </vt:vector>
  </TitlesOfParts>
  <Company>NACAC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Borrowing Webinar PowerPoint Presentation</dc:title>
  <dc:creator>Sarah Smith</dc:creator>
  <cp:lastModifiedBy>Addalou Davis</cp:lastModifiedBy>
  <cp:revision>137</cp:revision>
  <cp:lastPrinted>2006-07-14T12:51:03Z</cp:lastPrinted>
  <dcterms:created xsi:type="dcterms:W3CDTF">2006-04-13T19:05:50Z</dcterms:created>
  <dcterms:modified xsi:type="dcterms:W3CDTF">2010-01-15T16:23:45Z</dcterms:modified>
  <cp:contentType>NACAC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0x010100DB4D821AB179EE47850CA5510113B0540052FA54E4671C3245B42BD15E960A6FDA</vt:lpwstr>
  </property>
  <property fmtid="{D5CDD505-2E9C-101B-9397-08002B2CF9AE}" pid="3" name="NACAC_TargetAudienceType">
    <vt:lpwstr>;#Secondary Counselors;#Postsecondary Admissions Professionals;#Students / Parents;#Associated Organizations;#Media;#</vt:lpwstr>
  </property>
  <property fmtid="{D5CDD505-2E9C-101B-9397-08002B2CF9AE}" pid="4" name="Resource Format">
    <vt:lpwstr>PowerPoint</vt:lpwstr>
  </property>
  <property fmtid="{D5CDD505-2E9C-101B-9397-08002B2CF9AE}" pid="5" name="SusQtechRequiredMembership">
    <vt:lpwstr/>
  </property>
  <property fmtid="{D5CDD505-2E9C-101B-9397-08002B2CF9AE}" pid="6" name="NACAC_SubCategory">
    <vt:lpwstr>;#College Prep;#</vt:lpwstr>
  </property>
  <property fmtid="{D5CDD505-2E9C-101B-9397-08002B2CF9AE}" pid="7" name="NACAC Resource Type">
    <vt:lpwstr/>
  </property>
  <property fmtid="{D5CDD505-2E9C-101B-9397-08002B2CF9AE}" pid="8" name="NACAC_Category">
    <vt:lpwstr>;#Financing College;#</vt:lpwstr>
  </property>
  <property fmtid="{D5CDD505-2E9C-101B-9397-08002B2CF9AE}" pid="9" name="NACAC_TargetAudience">
    <vt:lpwstr>;#Public;#</vt:lpwstr>
  </property>
</Properties>
</file>