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3" r:id="rId16"/>
    <p:sldId id="274" r:id="rId17"/>
    <p:sldId id="275" r:id="rId18"/>
    <p:sldId id="276" r:id="rId19"/>
    <p:sldId id="278" r:id="rId20"/>
    <p:sldId id="280" r:id="rId21"/>
    <p:sldId id="281" r:id="rId22"/>
    <p:sldId id="282" r:id="rId23"/>
    <p:sldId id="279" r:id="rId24"/>
    <p:sldId id="28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p:cViewPr>
        <p:scale>
          <a:sx n="118" d="100"/>
          <a:sy n="118" d="100"/>
        </p:scale>
        <p:origin x="-143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C3BB92-2A2A-4EB0-B240-56BA61A6B794}" type="datetimeFigureOut">
              <a:rPr lang="en-US" smtClean="0"/>
              <a:pPr/>
              <a:t>12/9/2013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83C6CF-6A52-41B2-9B42-B4530EE0EAEA}" type="slidenum">
              <a:rPr lang="en-US" smtClean="0"/>
              <a:pPr/>
              <a:t>‹#›</a:t>
            </a:fld>
            <a:endParaRPr lang="en-US"/>
          </a:p>
        </p:txBody>
      </p:sp>
    </p:spTree>
    <p:extLst>
      <p:ext uri="{BB962C8B-B14F-4D97-AF65-F5344CB8AC3E}">
        <p14:creationId xmlns:p14="http://schemas.microsoft.com/office/powerpoint/2010/main" val="1728886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Arial" pitchFamily="34" charset="0"/>
                <a:cs typeface="Arial" pitchFamily="34" charset="0"/>
              </a:rPr>
              <a:t>Competency-based education defines educational goals in terms of demonstrable, measurable descriptions of the knowledge, skills/abilities, and behaviors students should </a:t>
            </a:r>
          </a:p>
          <a:p>
            <a:r>
              <a:rPr lang="en-US" dirty="0">
                <a:latin typeface="Arial" pitchFamily="34" charset="0"/>
                <a:cs typeface="Arial" pitchFamily="34" charset="0"/>
              </a:rPr>
              <a:t>possess at the end of a </a:t>
            </a:r>
          </a:p>
          <a:p>
            <a:r>
              <a:rPr lang="en-US" dirty="0">
                <a:latin typeface="Arial" pitchFamily="34" charset="0"/>
                <a:cs typeface="Arial" pitchFamily="34" charset="0"/>
              </a:rPr>
              <a:t>program.  These outcomes </a:t>
            </a:r>
          </a:p>
          <a:p>
            <a:r>
              <a:rPr lang="en-US" dirty="0">
                <a:latin typeface="Arial" pitchFamily="34" charset="0"/>
                <a:cs typeface="Arial" pitchFamily="34" charset="0"/>
              </a:rPr>
              <a:t>are those required by the </a:t>
            </a:r>
          </a:p>
          <a:p>
            <a:r>
              <a:rPr lang="en-US" dirty="0">
                <a:latin typeface="Arial" pitchFamily="34" charset="0"/>
                <a:cs typeface="Arial" pitchFamily="34" charset="0"/>
              </a:rPr>
              <a:t>workforce as they graduate </a:t>
            </a:r>
            <a:r>
              <a:rPr lang="en-US" dirty="0" smtClean="0">
                <a:latin typeface="Arial" pitchFamily="34" charset="0"/>
                <a:cs typeface="Arial" pitchFamily="34" charset="0"/>
              </a:rPr>
              <a:t>and </a:t>
            </a:r>
            <a:r>
              <a:rPr lang="en-US" dirty="0">
                <a:latin typeface="Arial" pitchFamily="34" charset="0"/>
                <a:cs typeface="Arial" pitchFamily="34" charset="0"/>
              </a:rPr>
              <a:t>enter the profession or </a:t>
            </a:r>
            <a:r>
              <a:rPr lang="en-US" dirty="0" smtClean="0">
                <a:latin typeface="Arial" pitchFamily="34" charset="0"/>
                <a:cs typeface="Arial" pitchFamily="34" charset="0"/>
              </a:rPr>
              <a:t>transfer </a:t>
            </a:r>
            <a:r>
              <a:rPr lang="en-US" dirty="0">
                <a:latin typeface="Arial" pitchFamily="34" charset="0"/>
                <a:cs typeface="Arial" pitchFamily="34" charset="0"/>
              </a:rPr>
              <a:t>to another university’s program.</a:t>
            </a:r>
          </a:p>
          <a:p>
            <a:r>
              <a:rPr lang="en-US" b="1" dirty="0"/>
              <a:t>Competencies describe the understanding, skills and professional values </a:t>
            </a:r>
          </a:p>
          <a:p>
            <a:r>
              <a:rPr lang="en-US" b="1" dirty="0"/>
              <a:t>required of a student that are essential for beginning the unsupervised </a:t>
            </a:r>
          </a:p>
          <a:p>
            <a:r>
              <a:rPr lang="en-US" b="1" dirty="0"/>
              <a:t>practice of a career.</a:t>
            </a:r>
            <a:endParaRPr lang="en-US" b="1" baseline="30000" dirty="0"/>
          </a:p>
          <a:p>
            <a:r>
              <a:rPr lang="en-US" b="1" dirty="0"/>
              <a:t>Students in traditional discipline-based instructional content courses </a:t>
            </a:r>
          </a:p>
          <a:p>
            <a:r>
              <a:rPr lang="en-US" b="1" dirty="0"/>
              <a:t>largely learn what teachers choose to teach them. The courses aim to </a:t>
            </a:r>
          </a:p>
          <a:p>
            <a:r>
              <a:rPr lang="en-US" b="1" dirty="0"/>
              <a:t>produce an employee (or student of even higher education) with pre-</a:t>
            </a:r>
          </a:p>
          <a:p>
            <a:r>
              <a:rPr lang="en-US" b="1" dirty="0"/>
              <a:t>scribed packages of  knowledge, some of which will be retained upon </a:t>
            </a:r>
          </a:p>
          <a:p>
            <a:r>
              <a:rPr lang="en-US" b="1" dirty="0"/>
              <a:t>graduation. </a:t>
            </a:r>
          </a:p>
          <a:p>
            <a:r>
              <a:rPr lang="en-US" b="1" dirty="0"/>
              <a:t>However, a competency-based curriculum identifies what is essential for </a:t>
            </a:r>
          </a:p>
          <a:p>
            <a:r>
              <a:rPr lang="en-US" b="1" dirty="0"/>
              <a:t>professional practice, and then provides a sequence of defined learning </a:t>
            </a:r>
          </a:p>
          <a:p>
            <a:r>
              <a:rPr lang="en-US" b="1" dirty="0"/>
              <a:t>experiences so that the student may graduate as a qualified beginner.</a:t>
            </a:r>
          </a:p>
          <a:p>
            <a:endParaRPr lang="en-US" dirty="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buClr>
                <a:srgbClr val="0000FF"/>
              </a:buClr>
              <a:defRPr/>
            </a:pPr>
            <a:fld id="{C66EBD5B-640E-4E91-88A2-24DB1DFF1452}" type="slidenum">
              <a:rPr lang="en-US">
                <a:solidFill>
                  <a:prstClr val="black"/>
                </a:solidFill>
              </a:rPr>
              <a:pPr>
                <a:buClr>
                  <a:srgbClr val="0000FF"/>
                </a:buClr>
                <a:defRPr/>
              </a:pPr>
              <a:t>3</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Most public post-secondary education and</a:t>
            </a:r>
            <a:r>
              <a:rPr lang="en-US" sz="1200" kern="1200" baseline="0" dirty="0" smtClean="0">
                <a:solidFill>
                  <a:schemeClr val="tx1"/>
                </a:solidFill>
                <a:effectLst/>
                <a:latin typeface="+mn-lt"/>
                <a:ea typeface="+mn-ea"/>
                <a:cs typeface="+mn-cs"/>
              </a:rPr>
              <a:t> K-12 schools</a:t>
            </a:r>
            <a:r>
              <a:rPr lang="en-US" sz="1200" kern="1200" dirty="0" smtClean="0">
                <a:solidFill>
                  <a:schemeClr val="tx1"/>
                </a:solidFill>
                <a:effectLst/>
                <a:latin typeface="+mn-lt"/>
                <a:ea typeface="+mn-ea"/>
                <a:cs typeface="+mn-cs"/>
              </a:rPr>
              <a:t> in the U.S. were designed on a very different model at a time that pre-dates the types of technology we have readily available today – for academic delivery and student tracking.  </a:t>
            </a:r>
          </a:p>
          <a:p>
            <a:r>
              <a:rPr lang="en-US" sz="1200" kern="1200" dirty="0" smtClean="0">
                <a:solidFill>
                  <a:schemeClr val="tx1"/>
                </a:solidFill>
                <a:effectLst/>
                <a:latin typeface="+mn-lt"/>
                <a:ea typeface="+mn-ea"/>
                <a:cs typeface="+mn-cs"/>
              </a:rPr>
              <a:t>Funding models were based on opening access --- funding formulae are based on levels of enrollment usually measured on the 10 day of classes each fall term. That was a good model but we now know it is not enough – we also have to consider student success.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we begin to evolve into new models of funding there are some important things to keep in mind that can constitute barriers to the shift to performance funding:</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Need for clear definitions of why we want to make this shift.</a:t>
            </a:r>
          </a:p>
          <a:p>
            <a:pPr lvl="1"/>
            <a:r>
              <a:rPr lang="en-US" sz="1200" kern="1200" dirty="0" smtClean="0">
                <a:solidFill>
                  <a:schemeClr val="tx1"/>
                </a:solidFill>
                <a:effectLst/>
                <a:latin typeface="+mn-lt"/>
                <a:ea typeface="+mn-ea"/>
                <a:cs typeface="+mn-cs"/>
              </a:rPr>
              <a:t>Several constituency groups must agree what performance funding is supposed to accomplish – the desired ends must be defined so measures can be developed to see if progress is being made.</a:t>
            </a:r>
          </a:p>
          <a:p>
            <a:pPr lvl="1"/>
            <a:r>
              <a:rPr lang="en-US" sz="1200" kern="1200" dirty="0" smtClean="0">
                <a:solidFill>
                  <a:schemeClr val="tx1"/>
                </a:solidFill>
                <a:effectLst/>
                <a:latin typeface="+mn-lt"/>
                <a:ea typeface="+mn-ea"/>
                <a:cs typeface="+mn-cs"/>
              </a:rPr>
              <a:t>Legislators, Governors, higher education representatives (SHEEO officers), school districts must all be able to understand what the desired end state is.</a:t>
            </a:r>
          </a:p>
          <a:p>
            <a:pPr lvl="0"/>
            <a:r>
              <a:rPr lang="en-US" sz="1200" kern="1200" dirty="0" smtClean="0">
                <a:solidFill>
                  <a:schemeClr val="tx1"/>
                </a:solidFill>
                <a:effectLst/>
                <a:latin typeface="+mn-lt"/>
                <a:ea typeface="+mn-ea"/>
                <a:cs typeface="+mn-cs"/>
              </a:rPr>
              <a:t>What is the performance on which funding will be dependent?</a:t>
            </a:r>
          </a:p>
          <a:p>
            <a:pPr lvl="1"/>
            <a:r>
              <a:rPr lang="en-US" sz="1200" kern="1200" dirty="0" smtClean="0">
                <a:solidFill>
                  <a:schemeClr val="tx1"/>
                </a:solidFill>
                <a:effectLst/>
                <a:latin typeface="+mn-lt"/>
                <a:ea typeface="+mn-ea"/>
                <a:cs typeface="+mn-cs"/>
              </a:rPr>
              <a:t>Student graduation rates, or approximations of that.</a:t>
            </a:r>
          </a:p>
          <a:p>
            <a:pPr lvl="1"/>
            <a:r>
              <a:rPr lang="en-US" sz="1200" kern="1200" dirty="0" smtClean="0">
                <a:solidFill>
                  <a:schemeClr val="tx1"/>
                </a:solidFill>
                <a:effectLst/>
                <a:latin typeface="+mn-lt"/>
                <a:ea typeface="+mn-ea"/>
                <a:cs typeface="+mn-cs"/>
              </a:rPr>
              <a:t>Course completion -  i. e., funding is based not on 10 day head counts but numbers of students successfully passing their courses in a term</a:t>
            </a:r>
          </a:p>
          <a:p>
            <a:pPr lvl="1"/>
            <a:r>
              <a:rPr lang="en-US" sz="1200" kern="1200" dirty="0" smtClean="0">
                <a:solidFill>
                  <a:schemeClr val="tx1"/>
                </a:solidFill>
                <a:effectLst/>
                <a:latin typeface="+mn-lt"/>
                <a:ea typeface="+mn-ea"/>
                <a:cs typeface="+mn-cs"/>
              </a:rPr>
              <a:t>Critical to stay concise – funding should reflect different missions of institutions (open access, highly selective, research intensive, etc.) but lesson from the 1990’s – can not have 37 sets of performance measures or it can not be administered.</a:t>
            </a:r>
          </a:p>
          <a:p>
            <a:r>
              <a:rPr lang="en-US" dirty="0" smtClean="0"/>
              <a:t>Information of performance must be shared at all levels – students, faculty, administrators &amp; policy makers</a:t>
            </a:r>
            <a:endParaRPr lang="en-US" dirty="0"/>
          </a:p>
        </p:txBody>
      </p:sp>
      <p:sp>
        <p:nvSpPr>
          <p:cNvPr id="4" name="Slide Number Placeholder 3"/>
          <p:cNvSpPr>
            <a:spLocks noGrp="1"/>
          </p:cNvSpPr>
          <p:nvPr>
            <p:ph type="sldNum" sz="quarter" idx="10"/>
          </p:nvPr>
        </p:nvSpPr>
        <p:spPr/>
        <p:txBody>
          <a:bodyPr/>
          <a:lstStyle/>
          <a:p>
            <a:fld id="{E7DC9FE4-D5EF-48FC-AA1E-06AD8B9E85EA}" type="slidenum">
              <a:rPr lang="en-US" smtClean="0"/>
              <a:pPr/>
              <a:t>6</a:t>
            </a:fld>
            <a:endParaRPr lang="en-US"/>
          </a:p>
        </p:txBody>
      </p:sp>
    </p:spTree>
    <p:extLst>
      <p:ext uri="{BB962C8B-B14F-4D97-AF65-F5344CB8AC3E}">
        <p14:creationId xmlns:p14="http://schemas.microsoft.com/office/powerpoint/2010/main" val="3739289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E7DC9FE4-D5EF-48FC-AA1E-06AD8B9E85EA}" type="slidenum">
              <a:rPr lang="en-US" smtClean="0"/>
              <a:pPr/>
              <a:t>7</a:t>
            </a:fld>
            <a:endParaRPr lang="en-US"/>
          </a:p>
        </p:txBody>
      </p:sp>
    </p:spTree>
    <p:extLst>
      <p:ext uri="{BB962C8B-B14F-4D97-AF65-F5344CB8AC3E}">
        <p14:creationId xmlns:p14="http://schemas.microsoft.com/office/powerpoint/2010/main" val="2371370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DC9FE4-D5EF-48FC-AA1E-06AD8B9E85EA}" type="slidenum">
              <a:rPr lang="en-US" smtClean="0"/>
              <a:pPr/>
              <a:t>8</a:t>
            </a:fld>
            <a:endParaRPr lang="en-US"/>
          </a:p>
        </p:txBody>
      </p:sp>
    </p:spTree>
    <p:extLst>
      <p:ext uri="{BB962C8B-B14F-4D97-AF65-F5344CB8AC3E}">
        <p14:creationId xmlns:p14="http://schemas.microsoft.com/office/powerpoint/2010/main" val="3388610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DC9FE4-D5EF-48FC-AA1E-06AD8B9E85EA}" type="slidenum">
              <a:rPr lang="en-US" smtClean="0"/>
              <a:pPr/>
              <a:t>9</a:t>
            </a:fld>
            <a:endParaRPr lang="en-US"/>
          </a:p>
        </p:txBody>
      </p:sp>
    </p:spTree>
    <p:extLst>
      <p:ext uri="{BB962C8B-B14F-4D97-AF65-F5344CB8AC3E}">
        <p14:creationId xmlns:p14="http://schemas.microsoft.com/office/powerpoint/2010/main" val="1892822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683C6CF-6A52-41B2-9B42-B4530EE0EAEA}" type="slidenum">
              <a:rPr lang="en-US" smtClean="0"/>
              <a:pPr/>
              <a:t>19</a:t>
            </a:fld>
            <a:endParaRPr lang="en-US"/>
          </a:p>
        </p:txBody>
      </p:sp>
    </p:spTree>
    <p:extLst>
      <p:ext uri="{BB962C8B-B14F-4D97-AF65-F5344CB8AC3E}">
        <p14:creationId xmlns:p14="http://schemas.microsoft.com/office/powerpoint/2010/main" val="3130446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6494C1-9BB3-434F-90BB-1911EFCD3F57}"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618DC-6850-4F99-B9F5-3AE3A0A8F720}" type="slidenum">
              <a:rPr lang="en-US" smtClean="0"/>
              <a:pPr/>
              <a:t>‹#›</a:t>
            </a:fld>
            <a:endParaRPr lang="en-US"/>
          </a:p>
        </p:txBody>
      </p:sp>
    </p:spTree>
    <p:extLst>
      <p:ext uri="{BB962C8B-B14F-4D97-AF65-F5344CB8AC3E}">
        <p14:creationId xmlns:p14="http://schemas.microsoft.com/office/powerpoint/2010/main" val="1966208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6494C1-9BB3-434F-90BB-1911EFCD3F57}"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618DC-6850-4F99-B9F5-3AE3A0A8F720}" type="slidenum">
              <a:rPr lang="en-US" smtClean="0"/>
              <a:pPr/>
              <a:t>‹#›</a:t>
            </a:fld>
            <a:endParaRPr lang="en-US"/>
          </a:p>
        </p:txBody>
      </p:sp>
    </p:spTree>
    <p:extLst>
      <p:ext uri="{BB962C8B-B14F-4D97-AF65-F5344CB8AC3E}">
        <p14:creationId xmlns:p14="http://schemas.microsoft.com/office/powerpoint/2010/main" val="1712522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6494C1-9BB3-434F-90BB-1911EFCD3F57}"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618DC-6850-4F99-B9F5-3AE3A0A8F720}" type="slidenum">
              <a:rPr lang="en-US" smtClean="0"/>
              <a:pPr/>
              <a:t>‹#›</a:t>
            </a:fld>
            <a:endParaRPr lang="en-US"/>
          </a:p>
        </p:txBody>
      </p:sp>
    </p:spTree>
    <p:extLst>
      <p:ext uri="{BB962C8B-B14F-4D97-AF65-F5344CB8AC3E}">
        <p14:creationId xmlns:p14="http://schemas.microsoft.com/office/powerpoint/2010/main" val="222241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6494C1-9BB3-434F-90BB-1911EFCD3F57}"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618DC-6850-4F99-B9F5-3AE3A0A8F720}" type="slidenum">
              <a:rPr lang="en-US" smtClean="0"/>
              <a:pPr/>
              <a:t>‹#›</a:t>
            </a:fld>
            <a:endParaRPr lang="en-US"/>
          </a:p>
        </p:txBody>
      </p:sp>
    </p:spTree>
    <p:extLst>
      <p:ext uri="{BB962C8B-B14F-4D97-AF65-F5344CB8AC3E}">
        <p14:creationId xmlns:p14="http://schemas.microsoft.com/office/powerpoint/2010/main" val="765838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6494C1-9BB3-434F-90BB-1911EFCD3F57}"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618DC-6850-4F99-B9F5-3AE3A0A8F720}" type="slidenum">
              <a:rPr lang="en-US" smtClean="0"/>
              <a:pPr/>
              <a:t>‹#›</a:t>
            </a:fld>
            <a:endParaRPr lang="en-US"/>
          </a:p>
        </p:txBody>
      </p:sp>
    </p:spTree>
    <p:extLst>
      <p:ext uri="{BB962C8B-B14F-4D97-AF65-F5344CB8AC3E}">
        <p14:creationId xmlns:p14="http://schemas.microsoft.com/office/powerpoint/2010/main" val="4185232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6494C1-9BB3-434F-90BB-1911EFCD3F57}"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618DC-6850-4F99-B9F5-3AE3A0A8F720}" type="slidenum">
              <a:rPr lang="en-US" smtClean="0"/>
              <a:pPr/>
              <a:t>‹#›</a:t>
            </a:fld>
            <a:endParaRPr lang="en-US"/>
          </a:p>
        </p:txBody>
      </p:sp>
    </p:spTree>
    <p:extLst>
      <p:ext uri="{BB962C8B-B14F-4D97-AF65-F5344CB8AC3E}">
        <p14:creationId xmlns:p14="http://schemas.microsoft.com/office/powerpoint/2010/main" val="2594616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6494C1-9BB3-434F-90BB-1911EFCD3F57}" type="datetimeFigureOut">
              <a:rPr lang="en-US" smtClean="0"/>
              <a:pPr/>
              <a:t>12/9/2013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4618DC-6850-4F99-B9F5-3AE3A0A8F720}" type="slidenum">
              <a:rPr lang="en-US" smtClean="0"/>
              <a:pPr/>
              <a:t>‹#›</a:t>
            </a:fld>
            <a:endParaRPr lang="en-US"/>
          </a:p>
        </p:txBody>
      </p:sp>
    </p:spTree>
    <p:extLst>
      <p:ext uri="{BB962C8B-B14F-4D97-AF65-F5344CB8AC3E}">
        <p14:creationId xmlns:p14="http://schemas.microsoft.com/office/powerpoint/2010/main" val="348391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6494C1-9BB3-434F-90BB-1911EFCD3F57}" type="datetimeFigureOut">
              <a:rPr lang="en-US" smtClean="0"/>
              <a:pPr/>
              <a:t>12/9/2013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4618DC-6850-4F99-B9F5-3AE3A0A8F720}" type="slidenum">
              <a:rPr lang="en-US" smtClean="0"/>
              <a:pPr/>
              <a:t>‹#›</a:t>
            </a:fld>
            <a:endParaRPr lang="en-US"/>
          </a:p>
        </p:txBody>
      </p:sp>
    </p:spTree>
    <p:extLst>
      <p:ext uri="{BB962C8B-B14F-4D97-AF65-F5344CB8AC3E}">
        <p14:creationId xmlns:p14="http://schemas.microsoft.com/office/powerpoint/2010/main" val="2404797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6494C1-9BB3-434F-90BB-1911EFCD3F57}" type="datetimeFigureOut">
              <a:rPr lang="en-US" smtClean="0"/>
              <a:pPr/>
              <a:t>12/9/2013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4618DC-6850-4F99-B9F5-3AE3A0A8F720}" type="slidenum">
              <a:rPr lang="en-US" smtClean="0"/>
              <a:pPr/>
              <a:t>‹#›</a:t>
            </a:fld>
            <a:endParaRPr lang="en-US"/>
          </a:p>
        </p:txBody>
      </p:sp>
    </p:spTree>
    <p:extLst>
      <p:ext uri="{BB962C8B-B14F-4D97-AF65-F5344CB8AC3E}">
        <p14:creationId xmlns:p14="http://schemas.microsoft.com/office/powerpoint/2010/main" val="1404426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6494C1-9BB3-434F-90BB-1911EFCD3F57}"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618DC-6850-4F99-B9F5-3AE3A0A8F720}" type="slidenum">
              <a:rPr lang="en-US" smtClean="0"/>
              <a:pPr/>
              <a:t>‹#›</a:t>
            </a:fld>
            <a:endParaRPr lang="en-US"/>
          </a:p>
        </p:txBody>
      </p:sp>
    </p:spTree>
    <p:extLst>
      <p:ext uri="{BB962C8B-B14F-4D97-AF65-F5344CB8AC3E}">
        <p14:creationId xmlns:p14="http://schemas.microsoft.com/office/powerpoint/2010/main" val="1836186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6494C1-9BB3-434F-90BB-1911EFCD3F57}"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618DC-6850-4F99-B9F5-3AE3A0A8F720}" type="slidenum">
              <a:rPr lang="en-US" smtClean="0"/>
              <a:pPr/>
              <a:t>‹#›</a:t>
            </a:fld>
            <a:endParaRPr lang="en-US"/>
          </a:p>
        </p:txBody>
      </p:sp>
    </p:spTree>
    <p:extLst>
      <p:ext uri="{BB962C8B-B14F-4D97-AF65-F5344CB8AC3E}">
        <p14:creationId xmlns:p14="http://schemas.microsoft.com/office/powerpoint/2010/main" val="4227914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6494C1-9BB3-434F-90BB-1911EFCD3F57}" type="datetimeFigureOut">
              <a:rPr lang="en-US" smtClean="0"/>
              <a:pPr/>
              <a:t>12/9/2013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618DC-6850-4F99-B9F5-3AE3A0A8F720}" type="slidenum">
              <a:rPr lang="en-US" smtClean="0"/>
              <a:pPr/>
              <a:t>‹#›</a:t>
            </a:fld>
            <a:endParaRPr lang="en-US"/>
          </a:p>
        </p:txBody>
      </p:sp>
    </p:spTree>
    <p:extLst>
      <p:ext uri="{BB962C8B-B14F-4D97-AF65-F5344CB8AC3E}">
        <p14:creationId xmlns:p14="http://schemas.microsoft.com/office/powerpoint/2010/main" val="140607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ifap.ed.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ifap.ed.go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000" dirty="0" smtClean="0"/>
              <a:t/>
            </a:r>
            <a:br>
              <a:rPr lang="en-US" sz="4000" dirty="0" smtClean="0"/>
            </a:br>
            <a:r>
              <a:rPr lang="en-US" sz="4000" dirty="0" smtClean="0"/>
              <a:t>Financial </a:t>
            </a:r>
            <a:r>
              <a:rPr lang="en-US" sz="4000" dirty="0"/>
              <a:t>Aid </a:t>
            </a:r>
            <a:r>
              <a:rPr lang="en-US" sz="4000" dirty="0" smtClean="0"/>
              <a:t>Issues </a:t>
            </a:r>
            <a:r>
              <a:rPr lang="en-US" sz="4000" dirty="0"/>
              <a:t>in a </a:t>
            </a:r>
            <a:r>
              <a:rPr lang="en-US" sz="4000" dirty="0" smtClean="0"/>
              <a:t/>
            </a:r>
            <a:br>
              <a:rPr lang="en-US" sz="4000" dirty="0" smtClean="0"/>
            </a:br>
            <a:r>
              <a:rPr lang="en-US" sz="4000" dirty="0" smtClean="0"/>
              <a:t>Competency-Based </a:t>
            </a:r>
            <a:r>
              <a:rPr lang="en-US" sz="4000" dirty="0"/>
              <a:t>Education Model</a:t>
            </a:r>
            <a:r>
              <a:rPr lang="en-US" dirty="0"/>
              <a:t/>
            </a:r>
            <a:br>
              <a:rPr lang="en-US" dirty="0"/>
            </a:br>
            <a:endParaRPr lang="en-US" dirty="0"/>
          </a:p>
        </p:txBody>
      </p:sp>
      <p:sp>
        <p:nvSpPr>
          <p:cNvPr id="3" name="Subtitle 2"/>
          <p:cNvSpPr>
            <a:spLocks noGrp="1"/>
          </p:cNvSpPr>
          <p:nvPr>
            <p:ph type="subTitle" idx="1"/>
          </p:nvPr>
        </p:nvSpPr>
        <p:spPr/>
        <p:txBody>
          <a:bodyPr/>
          <a:lstStyle/>
          <a:p>
            <a:r>
              <a:rPr lang="en-US" dirty="0" smtClean="0"/>
              <a:t>Sally Johnstone and Bob Collins</a:t>
            </a:r>
            <a:br>
              <a:rPr lang="en-US" dirty="0" smtClean="0"/>
            </a:br>
            <a:r>
              <a:rPr lang="en-US" dirty="0" smtClean="0"/>
              <a:t>CASFAA Conference – San Francisco</a:t>
            </a:r>
          </a:p>
          <a:p>
            <a:r>
              <a:rPr lang="en-US" dirty="0" smtClean="0"/>
              <a:t>December 15, 2013</a:t>
            </a:r>
          </a:p>
          <a:p>
            <a:endParaRPr lang="en-US" dirty="0" smtClean="0"/>
          </a:p>
          <a:p>
            <a:endParaRPr lang="en-US" dirty="0"/>
          </a:p>
        </p:txBody>
      </p:sp>
    </p:spTree>
    <p:extLst>
      <p:ext uri="{BB962C8B-B14F-4D97-AF65-F5344CB8AC3E}">
        <p14:creationId xmlns:p14="http://schemas.microsoft.com/office/powerpoint/2010/main" val="197222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Interest in CBE</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solidFill>
                  <a:srgbClr val="7030A0"/>
                </a:solidFill>
              </a:rPr>
              <a:t>Carnegie Foundation for the Advancement of Teaching re-examining the ‘Carnegie Unit’</a:t>
            </a:r>
          </a:p>
          <a:p>
            <a:pPr>
              <a:buNone/>
            </a:pPr>
            <a:r>
              <a:rPr lang="en-US" dirty="0" smtClean="0"/>
              <a:t>Foundations working with regional accreditors and Dept of Ed to assure financial aid for CBE</a:t>
            </a:r>
            <a:endParaRPr lang="en-US" b="1" dirty="0" smtClean="0">
              <a:solidFill>
                <a:srgbClr val="7030A0"/>
              </a:solidFill>
            </a:endParaRPr>
          </a:p>
          <a:p>
            <a:pPr>
              <a:buNone/>
            </a:pPr>
            <a:r>
              <a:rPr lang="en-US" b="1" dirty="0" smtClean="0">
                <a:solidFill>
                  <a:srgbClr val="7030A0"/>
                </a:solidFill>
              </a:rPr>
              <a:t>Gates Foundation supported project includes WA, IN, FL &amp; TX colleges as partners</a:t>
            </a:r>
          </a:p>
          <a:p>
            <a:pPr>
              <a:buNone/>
            </a:pPr>
            <a:r>
              <a:rPr lang="en-US" dirty="0" smtClean="0"/>
              <a:t>Adapting and Adopting Competency-Based IT Instruction to Accelerate Learning funded by </a:t>
            </a:r>
            <a:r>
              <a:rPr lang="en-US" dirty="0" err="1" smtClean="0"/>
              <a:t>DoL’s</a:t>
            </a:r>
            <a:r>
              <a:rPr lang="en-US" dirty="0" smtClean="0"/>
              <a:t> (TAACCCT) </a:t>
            </a:r>
          </a:p>
        </p:txBody>
      </p:sp>
    </p:spTree>
    <p:extLst>
      <p:ext uri="{BB962C8B-B14F-4D97-AF65-F5344CB8AC3E}">
        <p14:creationId xmlns:p14="http://schemas.microsoft.com/office/powerpoint/2010/main" val="582884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001000" cy="914400"/>
          </a:xfrm>
        </p:spPr>
        <p:txBody>
          <a:bodyPr>
            <a:normAutofit/>
          </a:bodyPr>
          <a:lstStyle/>
          <a:p>
            <a:pPr algn="l"/>
            <a:r>
              <a:rPr lang="en-US" sz="3200" u="sng" dirty="0" smtClean="0">
                <a:solidFill>
                  <a:schemeClr val="tx1"/>
                </a:solidFill>
              </a:rPr>
              <a:t>Partner Colleges Developing CBE Programs</a:t>
            </a:r>
            <a:endParaRPr lang="en-US" sz="3200" dirty="0"/>
          </a:p>
        </p:txBody>
      </p:sp>
      <p:sp>
        <p:nvSpPr>
          <p:cNvPr id="3" name="Content Placeholder 2"/>
          <p:cNvSpPr>
            <a:spLocks noGrp="1"/>
          </p:cNvSpPr>
          <p:nvPr>
            <p:ph idx="1"/>
          </p:nvPr>
        </p:nvSpPr>
        <p:spPr>
          <a:xfrm>
            <a:off x="914400" y="1143000"/>
            <a:ext cx="8001000" cy="4800600"/>
          </a:xfrm>
        </p:spPr>
        <p:txBody>
          <a:bodyPr>
            <a:noAutofit/>
          </a:bodyPr>
          <a:lstStyle/>
          <a:p>
            <a:pPr>
              <a:buNone/>
            </a:pPr>
            <a:r>
              <a:rPr lang="en-US" sz="3000" b="1" dirty="0" smtClean="0"/>
              <a:t>Austin Community College, TX</a:t>
            </a:r>
          </a:p>
          <a:p>
            <a:pPr>
              <a:buNone/>
            </a:pPr>
            <a:r>
              <a:rPr lang="en-US" sz="3000" b="1" dirty="0" smtClean="0"/>
              <a:t>Broward College, FL</a:t>
            </a:r>
          </a:p>
          <a:p>
            <a:pPr>
              <a:buNone/>
            </a:pPr>
            <a:r>
              <a:rPr lang="en-US" sz="3000" b="1" dirty="0" smtClean="0"/>
              <a:t>Sinclair Community College, OH</a:t>
            </a:r>
          </a:p>
          <a:p>
            <a:pPr>
              <a:buNone/>
            </a:pPr>
            <a:r>
              <a:rPr lang="en-US" sz="3000" b="1" dirty="0" smtClean="0">
                <a:solidFill>
                  <a:srgbClr val="7030A0"/>
                </a:solidFill>
              </a:rPr>
              <a:t>FL – Valencia College</a:t>
            </a:r>
          </a:p>
          <a:p>
            <a:pPr>
              <a:buNone/>
            </a:pPr>
            <a:r>
              <a:rPr lang="en-US" sz="3000" b="1" dirty="0" smtClean="0">
                <a:solidFill>
                  <a:srgbClr val="7030A0"/>
                </a:solidFill>
              </a:rPr>
              <a:t>IN – Ivy Tech Community College (Ft Wayne &amp; Lafayette)</a:t>
            </a:r>
          </a:p>
          <a:p>
            <a:pPr>
              <a:buNone/>
            </a:pPr>
            <a:r>
              <a:rPr lang="en-US" sz="3000" b="1" dirty="0" smtClean="0">
                <a:solidFill>
                  <a:srgbClr val="7030A0"/>
                </a:solidFill>
              </a:rPr>
              <a:t>TX – Lone Star Community College</a:t>
            </a:r>
          </a:p>
          <a:p>
            <a:pPr>
              <a:buNone/>
            </a:pPr>
            <a:r>
              <a:rPr lang="en-US" sz="3000" b="1" dirty="0" smtClean="0">
                <a:solidFill>
                  <a:srgbClr val="7030A0"/>
                </a:solidFill>
              </a:rPr>
              <a:t>WA – Bellevue College, Columbia Basin College, Edmonds Community College, Community College of Spokane</a:t>
            </a:r>
            <a:endParaRPr lang="en-US" sz="3000" b="1" dirty="0">
              <a:solidFill>
                <a:srgbClr val="7030A0"/>
              </a:solidFill>
            </a:endParaRPr>
          </a:p>
        </p:txBody>
      </p:sp>
    </p:spTree>
    <p:extLst>
      <p:ext uri="{BB962C8B-B14F-4D97-AF65-F5344CB8AC3E}">
        <p14:creationId xmlns:p14="http://schemas.microsoft.com/office/powerpoint/2010/main" val="809260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001000" cy="1143000"/>
          </a:xfrm>
        </p:spPr>
        <p:txBody>
          <a:bodyPr/>
          <a:lstStyle/>
          <a:p>
            <a:r>
              <a:rPr lang="en-US" b="1" dirty="0" smtClean="0"/>
              <a:t>Design Principles for CBE</a:t>
            </a:r>
            <a:endParaRPr lang="en-US" b="1" dirty="0"/>
          </a:p>
        </p:txBody>
      </p:sp>
      <p:sp>
        <p:nvSpPr>
          <p:cNvPr id="3" name="Content Placeholder 2"/>
          <p:cNvSpPr>
            <a:spLocks noGrp="1"/>
          </p:cNvSpPr>
          <p:nvPr>
            <p:ph idx="1"/>
          </p:nvPr>
        </p:nvSpPr>
        <p:spPr>
          <a:xfrm>
            <a:off x="914400" y="1295400"/>
            <a:ext cx="8001000" cy="4724400"/>
          </a:xfrm>
        </p:spPr>
        <p:txBody>
          <a:bodyPr>
            <a:noAutofit/>
          </a:bodyPr>
          <a:lstStyle/>
          <a:p>
            <a:pPr>
              <a:buNone/>
            </a:pPr>
            <a:r>
              <a:rPr lang="en-US" sz="3000" b="1" dirty="0" smtClean="0"/>
              <a:t>1. Degree reflects robust and valid competencies. </a:t>
            </a:r>
          </a:p>
          <a:p>
            <a:pPr>
              <a:buNone/>
            </a:pPr>
            <a:r>
              <a:rPr lang="en-US" sz="3000" b="1" dirty="0" smtClean="0"/>
              <a:t>2. Students are able to learn at a variable pace and are supported in their learning. </a:t>
            </a:r>
          </a:p>
          <a:p>
            <a:pPr>
              <a:buNone/>
            </a:pPr>
            <a:r>
              <a:rPr lang="en-US" sz="3000" b="1" dirty="0" smtClean="0"/>
              <a:t>3. Effective learning resources are available to students anytime and are reusable.  </a:t>
            </a:r>
          </a:p>
          <a:p>
            <a:pPr>
              <a:buNone/>
            </a:pPr>
            <a:r>
              <a:rPr lang="en-US" sz="3000" b="1" dirty="0" smtClean="0"/>
              <a:t>4. The process for mapping competencies to courses/learning outcomes/assessments is explicit. </a:t>
            </a:r>
          </a:p>
          <a:p>
            <a:pPr>
              <a:buNone/>
            </a:pPr>
            <a:r>
              <a:rPr lang="en-US" sz="3000" b="1" dirty="0" smtClean="0"/>
              <a:t>5. The assessments are secure and reliable.</a:t>
            </a:r>
          </a:p>
          <a:p>
            <a:pPr>
              <a:buNone/>
            </a:pPr>
            <a:endParaRPr lang="en-US" sz="3000" dirty="0" smtClean="0"/>
          </a:p>
          <a:p>
            <a:endParaRPr lang="en-US" sz="3000" dirty="0"/>
          </a:p>
        </p:txBody>
      </p:sp>
    </p:spTree>
    <p:extLst>
      <p:ext uri="{BB962C8B-B14F-4D97-AF65-F5344CB8AC3E}">
        <p14:creationId xmlns:p14="http://schemas.microsoft.com/office/powerpoint/2010/main" val="3430839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www.wkintergroup.org/Images/manSweepingFloorAnimated.gif"/>
          <p:cNvPicPr>
            <a:picLocks noChangeAspect="1" noChangeArrowheads="1" noCrop="1"/>
          </p:cNvPicPr>
          <p:nvPr/>
        </p:nvPicPr>
        <p:blipFill>
          <a:blip r:embed="rId2" cstate="print"/>
          <a:srcRect/>
          <a:stretch>
            <a:fillRect/>
          </a:stretch>
        </p:blipFill>
        <p:spPr bwMode="auto">
          <a:xfrm>
            <a:off x="4419600" y="1066800"/>
            <a:ext cx="3369346" cy="4038600"/>
          </a:xfrm>
          <a:prstGeom prst="rect">
            <a:avLst/>
          </a:prstGeom>
          <a:noFill/>
        </p:spPr>
      </p:pic>
      <p:sp>
        <p:nvSpPr>
          <p:cNvPr id="7" name="Rectangle 6"/>
          <p:cNvSpPr/>
          <p:nvPr/>
        </p:nvSpPr>
        <p:spPr>
          <a:xfrm rot="20756747">
            <a:off x="1140810" y="4781500"/>
            <a:ext cx="4195957"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solidFill>
                  <a:srgbClr val="FF0000"/>
                </a:solidFill>
                <a:effectLst>
                  <a:outerShdw blurRad="76200" dist="50800" dir="5400000" algn="tl" rotWithShape="0">
                    <a:srgbClr val="000000">
                      <a:alpha val="65000"/>
                    </a:srgbClr>
                  </a:outerShdw>
                </a:effectLst>
              </a:rPr>
              <a:t>Challenging Policies</a:t>
            </a:r>
            <a:endParaRPr lang="en-US" sz="3600" b="1" cap="none" spc="50" dirty="0">
              <a:ln w="11430"/>
              <a:solidFill>
                <a:srgbClr val="FF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478757407"/>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81200"/>
            <a:ext cx="7772400" cy="1470025"/>
          </a:xfrm>
        </p:spPr>
        <p:txBody>
          <a:bodyPr>
            <a:normAutofit/>
          </a:bodyPr>
          <a:lstStyle/>
          <a:p>
            <a:r>
              <a:rPr lang="en-US" dirty="0" smtClean="0"/>
              <a:t>Financial Aid Issues</a:t>
            </a:r>
            <a:br>
              <a:rPr lang="en-US" dirty="0" smtClean="0"/>
            </a:br>
            <a:endParaRPr lang="en-US" dirty="0"/>
          </a:p>
        </p:txBody>
      </p:sp>
      <p:sp>
        <p:nvSpPr>
          <p:cNvPr id="3" name="TextBox 2"/>
          <p:cNvSpPr txBox="1"/>
          <p:nvPr/>
        </p:nvSpPr>
        <p:spPr>
          <a:xfrm>
            <a:off x="4984400" y="4343400"/>
            <a:ext cx="3554948" cy="1077218"/>
          </a:xfrm>
          <a:prstGeom prst="rect">
            <a:avLst/>
          </a:prstGeom>
          <a:noFill/>
        </p:spPr>
        <p:txBody>
          <a:bodyPr wrap="none" rtlCol="0">
            <a:spAutoFit/>
          </a:bodyPr>
          <a:lstStyle/>
          <a:p>
            <a:r>
              <a:rPr lang="en-US" sz="2800" dirty="0" smtClean="0">
                <a:solidFill>
                  <a:prstClr val="black"/>
                </a:solidFill>
              </a:rPr>
              <a:t>Bob Collins</a:t>
            </a:r>
            <a:endParaRPr lang="en-US" sz="2800" dirty="0">
              <a:solidFill>
                <a:prstClr val="black"/>
              </a:solidFill>
            </a:endParaRPr>
          </a:p>
          <a:p>
            <a:r>
              <a:rPr lang="en-US" dirty="0" smtClean="0">
                <a:solidFill>
                  <a:prstClr val="black"/>
                </a:solidFill>
              </a:rPr>
              <a:t>Vice President Student Financial Aid</a:t>
            </a:r>
          </a:p>
          <a:p>
            <a:r>
              <a:rPr lang="en-US" dirty="0">
                <a:solidFill>
                  <a:prstClr val="black"/>
                </a:solidFill>
              </a:rPr>
              <a:t>Western Governors </a:t>
            </a:r>
            <a:r>
              <a:rPr lang="en-US" dirty="0" smtClean="0">
                <a:solidFill>
                  <a:prstClr val="black"/>
                </a:solidFill>
              </a:rPr>
              <a:t>University</a:t>
            </a:r>
            <a:endParaRPr lang="en-US" dirty="0">
              <a:solidFill>
                <a:prstClr val="black"/>
              </a:solidFill>
            </a:endParaRPr>
          </a:p>
        </p:txBody>
      </p:sp>
      <p:pic>
        <p:nvPicPr>
          <p:cNvPr id="4" name="Picture 3" descr="western-governors-university.jpg"/>
          <p:cNvPicPr>
            <a:picLocks noChangeAspect="1"/>
          </p:cNvPicPr>
          <p:nvPr/>
        </p:nvPicPr>
        <p:blipFill>
          <a:blip r:embed="rId2" cstate="print"/>
          <a:stretch>
            <a:fillRect/>
          </a:stretch>
        </p:blipFill>
        <p:spPr>
          <a:xfrm>
            <a:off x="914400" y="2725292"/>
            <a:ext cx="3124200" cy="3307754"/>
          </a:xfrm>
          <a:prstGeom prst="rect">
            <a:avLst/>
          </a:prstGeom>
        </p:spPr>
      </p:pic>
    </p:spTree>
    <p:extLst>
      <p:ext uri="{BB962C8B-B14F-4D97-AF65-F5344CB8AC3E}">
        <p14:creationId xmlns:p14="http://schemas.microsoft.com/office/powerpoint/2010/main" val="3314760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WGU Background</a:t>
            </a:r>
            <a:endParaRPr lang="en-US" dirty="0"/>
          </a:p>
        </p:txBody>
      </p:sp>
      <p:sp>
        <p:nvSpPr>
          <p:cNvPr id="3" name="Content Placeholder 2"/>
          <p:cNvSpPr>
            <a:spLocks noGrp="1"/>
          </p:cNvSpPr>
          <p:nvPr>
            <p:ph idx="1"/>
          </p:nvPr>
        </p:nvSpPr>
        <p:spPr/>
        <p:txBody>
          <a:bodyPr>
            <a:normAutofit fontScale="92500" lnSpcReduction="20000"/>
          </a:bodyPr>
          <a:lstStyle/>
          <a:p>
            <a:pPr eaLnBrk="1" hangingPunct="1"/>
            <a:r>
              <a:rPr lang="en-US" dirty="0" smtClean="0"/>
              <a:t>HEA Reauthorization 1998 – eligible institution</a:t>
            </a:r>
          </a:p>
          <a:p>
            <a:pPr eaLnBrk="1" hangingPunct="1"/>
            <a:r>
              <a:rPr lang="en-US" dirty="0" smtClean="0"/>
              <a:t>Distance </a:t>
            </a:r>
            <a:r>
              <a:rPr lang="en-US" dirty="0"/>
              <a:t>Education Demonstration Program</a:t>
            </a:r>
          </a:p>
          <a:p>
            <a:pPr lvl="1" eaLnBrk="1" hangingPunct="1"/>
            <a:r>
              <a:rPr lang="en-US" dirty="0"/>
              <a:t>Competency-based </a:t>
            </a:r>
            <a:r>
              <a:rPr lang="en-US" dirty="0" smtClean="0"/>
              <a:t>Model</a:t>
            </a:r>
          </a:p>
          <a:p>
            <a:pPr lvl="2" eaLnBrk="1" hangingPunct="1"/>
            <a:r>
              <a:rPr lang="en-US" dirty="0" smtClean="0"/>
              <a:t>Education Domains</a:t>
            </a:r>
            <a:endParaRPr lang="en-US" dirty="0"/>
          </a:p>
          <a:p>
            <a:pPr lvl="2" eaLnBrk="1" hangingPunct="1"/>
            <a:r>
              <a:rPr lang="en-US" dirty="0"/>
              <a:t>No Grades (Narrative Transcript)</a:t>
            </a:r>
          </a:p>
          <a:p>
            <a:pPr lvl="2" eaLnBrk="1" hangingPunct="1"/>
            <a:r>
              <a:rPr lang="en-US" dirty="0" smtClean="0"/>
              <a:t>Unbundled </a:t>
            </a:r>
            <a:r>
              <a:rPr lang="en-US" dirty="0"/>
              <a:t>Faculty Model (Mentoring)</a:t>
            </a:r>
          </a:p>
          <a:p>
            <a:pPr lvl="1" eaLnBrk="1" hangingPunct="1"/>
            <a:r>
              <a:rPr lang="en-US" dirty="0"/>
              <a:t>Direct c</a:t>
            </a:r>
            <a:r>
              <a:rPr lang="en-US" dirty="0" smtClean="0"/>
              <a:t>osts only in cost of attendance calculation</a:t>
            </a:r>
            <a:endParaRPr lang="en-US" dirty="0"/>
          </a:p>
          <a:p>
            <a:pPr lvl="1" eaLnBrk="1" hangingPunct="1"/>
            <a:r>
              <a:rPr lang="en-US" dirty="0"/>
              <a:t>Non-Term (6 month </a:t>
            </a:r>
            <a:r>
              <a:rPr lang="en-US" dirty="0" smtClean="0"/>
              <a:t>payment periods)</a:t>
            </a:r>
            <a:endParaRPr lang="en-US" dirty="0"/>
          </a:p>
          <a:p>
            <a:pPr lvl="1" eaLnBrk="1" hangingPunct="1"/>
            <a:r>
              <a:rPr lang="en-US" dirty="0"/>
              <a:t>SAP 100% </a:t>
            </a:r>
            <a:r>
              <a:rPr lang="en-US" dirty="0" smtClean="0"/>
              <a:t>Term</a:t>
            </a:r>
            <a:endParaRPr lang="en-US" dirty="0"/>
          </a:p>
          <a:p>
            <a:pPr lvl="1" eaLnBrk="1" hangingPunct="1"/>
            <a:r>
              <a:rPr lang="en-US" dirty="0"/>
              <a:t>Students start 365 days a year</a:t>
            </a:r>
          </a:p>
          <a:p>
            <a:pPr lvl="1" eaLnBrk="1" hangingPunct="1"/>
            <a:r>
              <a:rPr lang="en-US" dirty="0"/>
              <a:t>100% Distance </a:t>
            </a:r>
            <a:r>
              <a:rPr lang="en-US" dirty="0" smtClean="0"/>
              <a:t>Education</a:t>
            </a:r>
            <a:endParaRPr lang="en-US" dirty="0"/>
          </a:p>
          <a:p>
            <a:endParaRPr lang="en-US" dirty="0"/>
          </a:p>
        </p:txBody>
      </p:sp>
    </p:spTree>
    <p:extLst>
      <p:ext uri="{BB962C8B-B14F-4D97-AF65-F5344CB8AC3E}">
        <p14:creationId xmlns:p14="http://schemas.microsoft.com/office/powerpoint/2010/main" val="2903550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WGU Background</a:t>
            </a:r>
            <a:endParaRPr lang="en-US" dirty="0"/>
          </a:p>
        </p:txBody>
      </p:sp>
      <p:sp>
        <p:nvSpPr>
          <p:cNvPr id="3" name="Content Placeholder 2"/>
          <p:cNvSpPr>
            <a:spLocks noGrp="1"/>
          </p:cNvSpPr>
          <p:nvPr>
            <p:ph idx="1"/>
          </p:nvPr>
        </p:nvSpPr>
        <p:spPr/>
        <p:txBody>
          <a:bodyPr>
            <a:normAutofit lnSpcReduction="10000"/>
          </a:bodyPr>
          <a:lstStyle/>
          <a:p>
            <a:r>
              <a:rPr lang="en-US" dirty="0"/>
              <a:t>Lessons </a:t>
            </a:r>
            <a:r>
              <a:rPr lang="en-US" dirty="0" smtClean="0"/>
              <a:t>Learned</a:t>
            </a:r>
          </a:p>
          <a:p>
            <a:pPr lvl="1"/>
            <a:r>
              <a:rPr lang="en-US" sz="2400" dirty="0">
                <a:solidFill>
                  <a:prstClr val="black"/>
                </a:solidFill>
              </a:rPr>
              <a:t>Introduction of Competency Units (CUs)</a:t>
            </a:r>
          </a:p>
          <a:p>
            <a:pPr lvl="1"/>
            <a:r>
              <a:rPr lang="en-US" sz="2400" dirty="0">
                <a:solidFill>
                  <a:prstClr val="black"/>
                </a:solidFill>
              </a:rPr>
              <a:t>Non-Standard Term – borrower based academic year</a:t>
            </a:r>
          </a:p>
          <a:p>
            <a:pPr lvl="1"/>
            <a:r>
              <a:rPr lang="en-US" sz="2400" dirty="0">
                <a:solidFill>
                  <a:prstClr val="black"/>
                </a:solidFill>
              </a:rPr>
              <a:t>6-Month Terms begin on the first of each month</a:t>
            </a:r>
          </a:p>
          <a:p>
            <a:pPr lvl="1"/>
            <a:r>
              <a:rPr lang="en-US" sz="2400" dirty="0">
                <a:solidFill>
                  <a:prstClr val="black"/>
                </a:solidFill>
              </a:rPr>
              <a:t>Grades of Pass and Not Pass</a:t>
            </a:r>
          </a:p>
          <a:p>
            <a:pPr lvl="1"/>
            <a:r>
              <a:rPr lang="en-US" sz="2400" dirty="0">
                <a:solidFill>
                  <a:prstClr val="black"/>
                </a:solidFill>
              </a:rPr>
              <a:t>66.67% Cumulative Satisfactory Academic Progress (SAP)</a:t>
            </a:r>
          </a:p>
          <a:p>
            <a:pPr lvl="1"/>
            <a:r>
              <a:rPr lang="en-US" sz="2400" dirty="0">
                <a:solidFill>
                  <a:prstClr val="black"/>
                </a:solidFill>
              </a:rPr>
              <a:t>Flat term-based tuition that encourages acceleration</a:t>
            </a:r>
          </a:p>
          <a:p>
            <a:pPr lvl="1"/>
            <a:r>
              <a:rPr lang="en-US" sz="2400" dirty="0">
                <a:solidFill>
                  <a:prstClr val="black"/>
                </a:solidFill>
              </a:rPr>
              <a:t>Cost of Attendance – EFC = Need (Sub/</a:t>
            </a:r>
            <a:r>
              <a:rPr lang="en-US" sz="2400" dirty="0" err="1">
                <a:solidFill>
                  <a:prstClr val="black"/>
                </a:solidFill>
              </a:rPr>
              <a:t>Unsub</a:t>
            </a:r>
            <a:r>
              <a:rPr lang="en-US" sz="2400" dirty="0">
                <a:solidFill>
                  <a:prstClr val="black"/>
                </a:solidFill>
              </a:rPr>
              <a:t> eligibility</a:t>
            </a:r>
            <a:r>
              <a:rPr lang="en-US" sz="2400" dirty="0" smtClean="0">
                <a:solidFill>
                  <a:prstClr val="black"/>
                </a:solidFill>
              </a:rPr>
              <a:t>)</a:t>
            </a:r>
            <a:endParaRPr lang="en-US" dirty="0" smtClean="0"/>
          </a:p>
          <a:p>
            <a:r>
              <a:rPr lang="en-US" sz="2600" dirty="0" smtClean="0">
                <a:solidFill>
                  <a:prstClr val="black"/>
                </a:solidFill>
              </a:rPr>
              <a:t>Veterans </a:t>
            </a:r>
            <a:r>
              <a:rPr lang="en-US" sz="2600" dirty="0">
                <a:solidFill>
                  <a:prstClr val="black"/>
                </a:solidFill>
              </a:rPr>
              <a:t>Benefits and State </a:t>
            </a:r>
            <a:r>
              <a:rPr lang="en-US" sz="2600" dirty="0" smtClean="0">
                <a:solidFill>
                  <a:prstClr val="black"/>
                </a:solidFill>
              </a:rPr>
              <a:t>Funded Student Assistance</a:t>
            </a:r>
            <a:endParaRPr lang="en-US" sz="2600" dirty="0">
              <a:solidFill>
                <a:prstClr val="black"/>
              </a:solidFill>
            </a:endParaRPr>
          </a:p>
          <a:p>
            <a:pPr lvl="2"/>
            <a:r>
              <a:rPr lang="en-US" sz="2200" dirty="0">
                <a:solidFill>
                  <a:prstClr val="black"/>
                </a:solidFill>
              </a:rPr>
              <a:t>Consult state </a:t>
            </a:r>
            <a:r>
              <a:rPr lang="en-US" sz="2200" dirty="0" smtClean="0">
                <a:solidFill>
                  <a:prstClr val="black"/>
                </a:solidFill>
              </a:rPr>
              <a:t>agencies</a:t>
            </a:r>
            <a:endParaRPr lang="en-US" dirty="0" smtClean="0"/>
          </a:p>
        </p:txBody>
      </p:sp>
    </p:spTree>
    <p:extLst>
      <p:ext uri="{BB962C8B-B14F-4D97-AF65-F5344CB8AC3E}">
        <p14:creationId xmlns:p14="http://schemas.microsoft.com/office/powerpoint/2010/main" val="2797728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Measurement of SAP</a:t>
            </a:r>
            <a:br>
              <a:rPr lang="en-US" sz="3200" dirty="0"/>
            </a:br>
            <a:r>
              <a:rPr lang="en-US" sz="3200" dirty="0"/>
              <a:t>Competency Based Model</a:t>
            </a:r>
          </a:p>
        </p:txBody>
      </p:sp>
      <p:sp>
        <p:nvSpPr>
          <p:cNvPr id="3" name="Content Placeholder 2"/>
          <p:cNvSpPr>
            <a:spLocks noGrp="1"/>
          </p:cNvSpPr>
          <p:nvPr>
            <p:ph idx="1"/>
          </p:nvPr>
        </p:nvSpPr>
        <p:spPr/>
        <p:txBody>
          <a:bodyPr>
            <a:normAutofit fontScale="92500" lnSpcReduction="10000"/>
          </a:bodyPr>
          <a:lstStyle/>
          <a:p>
            <a:pPr eaLnBrk="1" hangingPunct="1"/>
            <a:r>
              <a:rPr lang="en-US" dirty="0"/>
              <a:t>Degree </a:t>
            </a:r>
            <a:r>
              <a:rPr lang="en-US" dirty="0" smtClean="0"/>
              <a:t>Plan</a:t>
            </a:r>
            <a:endParaRPr lang="en-US" dirty="0"/>
          </a:p>
          <a:p>
            <a:pPr eaLnBrk="1" hangingPunct="1"/>
            <a:r>
              <a:rPr lang="en-US" dirty="0"/>
              <a:t>Academic Activity Verification (AAV)</a:t>
            </a:r>
          </a:p>
          <a:p>
            <a:pPr eaLnBrk="1" hangingPunct="1"/>
            <a:r>
              <a:rPr lang="en-US" dirty="0"/>
              <a:t>Qualitative Measure (Pass = B or better</a:t>
            </a:r>
            <a:r>
              <a:rPr lang="en-US" dirty="0" smtClean="0"/>
              <a:t>)</a:t>
            </a:r>
          </a:p>
          <a:p>
            <a:pPr lvl="1" eaLnBrk="1" hangingPunct="1"/>
            <a:r>
              <a:rPr lang="en-US" dirty="0" smtClean="0"/>
              <a:t>Mastery of subject mater</a:t>
            </a:r>
            <a:endParaRPr lang="en-US" dirty="0"/>
          </a:p>
          <a:p>
            <a:pPr eaLnBrk="1" hangingPunct="1"/>
            <a:r>
              <a:rPr lang="en-US" dirty="0"/>
              <a:t>Quantitative </a:t>
            </a:r>
            <a:r>
              <a:rPr lang="en-US" dirty="0" smtClean="0"/>
              <a:t>Measure</a:t>
            </a:r>
          </a:p>
          <a:p>
            <a:pPr lvl="1" eaLnBrk="1" hangingPunct="1"/>
            <a:r>
              <a:rPr lang="en-US" dirty="0" smtClean="0"/>
              <a:t>Attempted versus completed</a:t>
            </a:r>
          </a:p>
          <a:p>
            <a:pPr eaLnBrk="1" hangingPunct="1"/>
            <a:r>
              <a:rPr lang="en-US" dirty="0"/>
              <a:t>SAP appeal approval requires Academic </a:t>
            </a:r>
            <a:r>
              <a:rPr lang="en-US" dirty="0" smtClean="0"/>
              <a:t>Plan</a:t>
            </a:r>
          </a:p>
          <a:p>
            <a:pPr eaLnBrk="1" hangingPunct="1"/>
            <a:r>
              <a:rPr lang="en-US" dirty="0" smtClean="0"/>
              <a:t>On-Time </a:t>
            </a:r>
            <a:r>
              <a:rPr lang="en-US" dirty="0"/>
              <a:t>Progress </a:t>
            </a:r>
            <a:r>
              <a:rPr lang="en-US" dirty="0" smtClean="0"/>
              <a:t>(OTP) to Graduation</a:t>
            </a:r>
          </a:p>
          <a:p>
            <a:pPr lvl="1" eaLnBrk="1" hangingPunct="1"/>
            <a:r>
              <a:rPr lang="en-US" dirty="0" smtClean="0"/>
              <a:t>At least 12 CUs per six month term </a:t>
            </a:r>
          </a:p>
        </p:txBody>
      </p:sp>
    </p:spTree>
    <p:extLst>
      <p:ext uri="{BB962C8B-B14F-4D97-AF65-F5344CB8AC3E}">
        <p14:creationId xmlns:p14="http://schemas.microsoft.com/office/powerpoint/2010/main" val="23476721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77200" cy="1143000"/>
          </a:xfrm>
        </p:spPr>
        <p:txBody>
          <a:bodyPr/>
          <a:lstStyle/>
          <a:p>
            <a:r>
              <a:rPr lang="en-US" dirty="0" smtClean="0"/>
              <a:t>SAP Overview</a:t>
            </a:r>
            <a:endParaRPr lang="en-US" dirty="0"/>
          </a:p>
        </p:txBody>
      </p:sp>
      <p:sp>
        <p:nvSpPr>
          <p:cNvPr id="3" name="Content Placeholder 2"/>
          <p:cNvSpPr>
            <a:spLocks noGrp="1"/>
          </p:cNvSpPr>
          <p:nvPr>
            <p:ph idx="1"/>
          </p:nvPr>
        </p:nvSpPr>
        <p:spPr>
          <a:xfrm>
            <a:off x="609600" y="1371600"/>
            <a:ext cx="8077200" cy="4525963"/>
          </a:xfrm>
        </p:spPr>
        <p:txBody>
          <a:bodyPr>
            <a:normAutofit lnSpcReduction="10000"/>
          </a:bodyPr>
          <a:lstStyle/>
          <a:p>
            <a:r>
              <a:rPr lang="en-US" sz="2400" dirty="0"/>
              <a:t>Financial aid only awarded up to 150% of the program </a:t>
            </a:r>
            <a:r>
              <a:rPr lang="en-US" sz="2400" dirty="0" smtClean="0"/>
              <a:t>length</a:t>
            </a:r>
          </a:p>
          <a:p>
            <a:r>
              <a:rPr lang="en-US" sz="2400" dirty="0" smtClean="0"/>
              <a:t>At least </a:t>
            </a:r>
            <a:r>
              <a:rPr lang="en-US" sz="2400" dirty="0" smtClean="0">
                <a:latin typeface="Calibri" pitchFamily="34" charset="0"/>
                <a:cs typeface="Calibri" pitchFamily="34" charset="0"/>
              </a:rPr>
              <a:t>66.67% Cumulative SAP </a:t>
            </a:r>
            <a:r>
              <a:rPr lang="en-US" sz="2400" dirty="0" smtClean="0"/>
              <a:t>= </a:t>
            </a:r>
            <a:r>
              <a:rPr lang="en-US" sz="2400" dirty="0" smtClean="0">
                <a:latin typeface="Calibri" pitchFamily="34" charset="0"/>
                <a:cs typeface="Calibri" pitchFamily="34" charset="0"/>
              </a:rPr>
              <a:t>Good Standing</a:t>
            </a:r>
          </a:p>
          <a:p>
            <a:r>
              <a:rPr lang="en-US" sz="2400" dirty="0" smtClean="0"/>
              <a:t>Less than 66.67% Term SAP =</a:t>
            </a:r>
            <a:r>
              <a:rPr lang="en-US" sz="2400" dirty="0"/>
              <a:t> </a:t>
            </a:r>
            <a:r>
              <a:rPr lang="en-US" sz="2400" dirty="0" smtClean="0"/>
              <a:t>Warning</a:t>
            </a:r>
          </a:p>
          <a:p>
            <a:r>
              <a:rPr lang="en-US" sz="2400" dirty="0" smtClean="0">
                <a:latin typeface="Calibri" pitchFamily="34" charset="0"/>
                <a:cs typeface="Calibri" pitchFamily="34" charset="0"/>
              </a:rPr>
              <a:t>New students less than </a:t>
            </a:r>
            <a:r>
              <a:rPr lang="en-US" sz="2400" dirty="0" smtClean="0"/>
              <a:t>3 CUs per term = </a:t>
            </a:r>
            <a:r>
              <a:rPr lang="en-US" sz="2400" dirty="0" smtClean="0">
                <a:latin typeface="Calibri" pitchFamily="34" charset="0"/>
                <a:cs typeface="Calibri" pitchFamily="34" charset="0"/>
              </a:rPr>
              <a:t>Terminated</a:t>
            </a:r>
          </a:p>
          <a:p>
            <a:r>
              <a:rPr lang="en-US" sz="2400" dirty="0" smtClean="0"/>
              <a:t>SAP Appeals</a:t>
            </a:r>
            <a:endParaRPr lang="en-US" sz="2000" dirty="0"/>
          </a:p>
          <a:p>
            <a:pPr lvl="1"/>
            <a:r>
              <a:rPr lang="en-US" sz="2000" dirty="0"/>
              <a:t>Extreme Medical, Loss of Job, Disability, Death</a:t>
            </a:r>
          </a:p>
          <a:p>
            <a:pPr lvl="2"/>
            <a:r>
              <a:rPr lang="en-US" sz="1800" dirty="0" smtClean="0"/>
              <a:t>Documentation &amp; Situation Improvement</a:t>
            </a:r>
            <a:endParaRPr lang="en-US" dirty="0" smtClean="0"/>
          </a:p>
          <a:p>
            <a:pPr marL="342900" lvl="1" indent="-342900">
              <a:buFontTx/>
              <a:buChar char="•"/>
            </a:pPr>
            <a:r>
              <a:rPr lang="en-US" dirty="0" smtClean="0"/>
              <a:t>Unintended consequences</a:t>
            </a:r>
          </a:p>
          <a:p>
            <a:pPr marL="742950" lvl="2" indent="-342900"/>
            <a:r>
              <a:rPr lang="en-US" dirty="0" smtClean="0"/>
              <a:t>Meeting OTP in </a:t>
            </a:r>
            <a:r>
              <a:rPr lang="en-US" dirty="0"/>
              <a:t>a term does not </a:t>
            </a:r>
            <a:r>
              <a:rPr lang="en-US" dirty="0" smtClean="0"/>
              <a:t>necessarily mean </a:t>
            </a:r>
            <a:r>
              <a:rPr lang="en-US" dirty="0"/>
              <a:t>the student is meeting cumulative SAP </a:t>
            </a:r>
            <a:r>
              <a:rPr lang="en-US" dirty="0" smtClean="0"/>
              <a:t>requirements</a:t>
            </a:r>
          </a:p>
          <a:p>
            <a:pPr marL="742950" lvl="2" indent="-342900"/>
            <a:r>
              <a:rPr lang="en-US" sz="2200" dirty="0" smtClean="0">
                <a:latin typeface="Calibri" pitchFamily="34" charset="0"/>
                <a:cs typeface="Calibri" pitchFamily="34" charset="0"/>
              </a:rPr>
              <a:t>12/20 = 60.00% - OTP is good, SAP is bad - discouraging</a:t>
            </a:r>
          </a:p>
        </p:txBody>
      </p:sp>
    </p:spTree>
    <p:extLst>
      <p:ext uri="{BB962C8B-B14F-4D97-AF65-F5344CB8AC3E}">
        <p14:creationId xmlns:p14="http://schemas.microsoft.com/office/powerpoint/2010/main" val="2208109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Regulatory</a:t>
            </a:r>
            <a:endParaRPr lang="en-US" dirty="0"/>
          </a:p>
        </p:txBody>
      </p:sp>
      <p:sp>
        <p:nvSpPr>
          <p:cNvPr id="3" name="Content Placeholder 2"/>
          <p:cNvSpPr>
            <a:spLocks noGrp="1"/>
          </p:cNvSpPr>
          <p:nvPr>
            <p:ph idx="1"/>
          </p:nvPr>
        </p:nvSpPr>
        <p:spPr/>
        <p:txBody>
          <a:bodyPr>
            <a:normAutofit lnSpcReduction="10000"/>
          </a:bodyPr>
          <a:lstStyle/>
          <a:p>
            <a:r>
              <a:rPr lang="en-US" dirty="0" smtClean="0"/>
              <a:t>Definition of Credit Hour 34 CFR 600.2</a:t>
            </a:r>
          </a:p>
          <a:p>
            <a:pPr lvl="1"/>
            <a:r>
              <a:rPr lang="en-US" dirty="0">
                <a:hlinkClick r:id="rId3"/>
              </a:rPr>
              <a:t>www.ifap.ed.gov</a:t>
            </a:r>
            <a:r>
              <a:rPr lang="en-US" dirty="0"/>
              <a:t>  </a:t>
            </a:r>
            <a:r>
              <a:rPr lang="en-US" dirty="0" smtClean="0"/>
              <a:t>Hot Topics - Program </a:t>
            </a:r>
            <a:r>
              <a:rPr lang="en-US" dirty="0"/>
              <a:t>Integrity  </a:t>
            </a:r>
            <a:endParaRPr lang="en-US" dirty="0" smtClean="0"/>
          </a:p>
          <a:p>
            <a:r>
              <a:rPr lang="en-US" dirty="0" smtClean="0"/>
              <a:t>Distance Education Definition 34 CFR 600.2</a:t>
            </a:r>
          </a:p>
          <a:p>
            <a:pPr lvl="1"/>
            <a:r>
              <a:rPr lang="en-US" dirty="0" smtClean="0"/>
              <a:t>…support regular </a:t>
            </a:r>
            <a:r>
              <a:rPr lang="en-US" dirty="0"/>
              <a:t>and substantive interaction between students and </a:t>
            </a:r>
            <a:r>
              <a:rPr lang="en-US" dirty="0" smtClean="0"/>
              <a:t>faculty</a:t>
            </a:r>
          </a:p>
          <a:p>
            <a:pPr lvl="0"/>
            <a:r>
              <a:rPr lang="en-US" dirty="0">
                <a:solidFill>
                  <a:prstClr val="black"/>
                </a:solidFill>
              </a:rPr>
              <a:t>Direct Assessment 34 CFR </a:t>
            </a:r>
            <a:r>
              <a:rPr lang="en-US" dirty="0" smtClean="0">
                <a:solidFill>
                  <a:prstClr val="black"/>
                </a:solidFill>
              </a:rPr>
              <a:t>668.10</a:t>
            </a:r>
          </a:p>
          <a:p>
            <a:pPr lvl="1"/>
            <a:r>
              <a:rPr lang="en-US" dirty="0" smtClean="0">
                <a:solidFill>
                  <a:prstClr val="black"/>
                </a:solidFill>
              </a:rPr>
              <a:t>DCL GEN-13-10 (March 19, 2013)</a:t>
            </a:r>
            <a:endParaRPr lang="en-US" dirty="0" smtClean="0"/>
          </a:p>
          <a:p>
            <a:r>
              <a:rPr lang="en-US" dirty="0" smtClean="0"/>
              <a:t>Return to Title IV (R2T4)</a:t>
            </a:r>
          </a:p>
          <a:p>
            <a:pPr lvl="1"/>
            <a:r>
              <a:rPr lang="en-US" dirty="0"/>
              <a:t>Academic Related </a:t>
            </a:r>
            <a:r>
              <a:rPr lang="en-US" dirty="0" smtClean="0"/>
              <a:t>Activity 34 CFR 668.22(l)(7)</a:t>
            </a:r>
            <a:endParaRPr lang="en-US" dirty="0"/>
          </a:p>
          <a:p>
            <a:pPr lvl="1"/>
            <a:endParaRPr lang="en-US" dirty="0" smtClean="0"/>
          </a:p>
        </p:txBody>
      </p:sp>
    </p:spTree>
    <p:extLst>
      <p:ext uri="{BB962C8B-B14F-4D97-AF65-F5344CB8AC3E}">
        <p14:creationId xmlns:p14="http://schemas.microsoft.com/office/powerpoint/2010/main" val="3439354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81200"/>
            <a:ext cx="7772400" cy="1470025"/>
          </a:xfrm>
        </p:spPr>
        <p:txBody>
          <a:bodyPr>
            <a:normAutofit/>
          </a:bodyPr>
          <a:lstStyle/>
          <a:p>
            <a:r>
              <a:rPr lang="en-US" dirty="0" smtClean="0"/>
              <a:t>Competency-Based Education</a:t>
            </a:r>
            <a:br>
              <a:rPr lang="en-US" dirty="0" smtClean="0"/>
            </a:br>
            <a:endParaRPr lang="en-US" dirty="0"/>
          </a:p>
        </p:txBody>
      </p:sp>
      <p:sp>
        <p:nvSpPr>
          <p:cNvPr id="3" name="TextBox 2"/>
          <p:cNvSpPr txBox="1"/>
          <p:nvPr/>
        </p:nvSpPr>
        <p:spPr>
          <a:xfrm>
            <a:off x="4984400" y="4343400"/>
            <a:ext cx="4158703" cy="1077218"/>
          </a:xfrm>
          <a:prstGeom prst="rect">
            <a:avLst/>
          </a:prstGeom>
          <a:noFill/>
        </p:spPr>
        <p:txBody>
          <a:bodyPr wrap="none" rtlCol="0">
            <a:spAutoFit/>
          </a:bodyPr>
          <a:lstStyle/>
          <a:p>
            <a:r>
              <a:rPr lang="en-US" sz="2800" dirty="0">
                <a:solidFill>
                  <a:prstClr val="black"/>
                </a:solidFill>
              </a:rPr>
              <a:t>Sally M </a:t>
            </a:r>
            <a:r>
              <a:rPr lang="en-US" sz="2800" dirty="0" smtClean="0">
                <a:solidFill>
                  <a:prstClr val="black"/>
                </a:solidFill>
              </a:rPr>
              <a:t>Johnstone</a:t>
            </a:r>
            <a:endParaRPr lang="en-US" sz="2800" dirty="0">
              <a:solidFill>
                <a:prstClr val="black"/>
              </a:solidFill>
            </a:endParaRPr>
          </a:p>
          <a:p>
            <a:r>
              <a:rPr lang="en-US" dirty="0" smtClean="0">
                <a:solidFill>
                  <a:prstClr val="black"/>
                </a:solidFill>
              </a:rPr>
              <a:t>Vice </a:t>
            </a:r>
            <a:r>
              <a:rPr lang="en-US" dirty="0">
                <a:solidFill>
                  <a:prstClr val="black"/>
                </a:solidFill>
              </a:rPr>
              <a:t>President for Academic </a:t>
            </a:r>
            <a:r>
              <a:rPr lang="en-US" dirty="0" smtClean="0">
                <a:solidFill>
                  <a:prstClr val="black"/>
                </a:solidFill>
              </a:rPr>
              <a:t>Advancement</a:t>
            </a:r>
          </a:p>
          <a:p>
            <a:r>
              <a:rPr lang="en-US" dirty="0">
                <a:solidFill>
                  <a:prstClr val="black"/>
                </a:solidFill>
              </a:rPr>
              <a:t>Western Governors </a:t>
            </a:r>
            <a:r>
              <a:rPr lang="en-US" dirty="0" smtClean="0">
                <a:solidFill>
                  <a:prstClr val="black"/>
                </a:solidFill>
              </a:rPr>
              <a:t>University</a:t>
            </a:r>
            <a:endParaRPr lang="en-US" dirty="0">
              <a:solidFill>
                <a:prstClr val="black"/>
              </a:solidFill>
            </a:endParaRPr>
          </a:p>
        </p:txBody>
      </p:sp>
      <p:pic>
        <p:nvPicPr>
          <p:cNvPr id="4" name="Picture 3" descr="western-governors-university.jpg"/>
          <p:cNvPicPr>
            <a:picLocks noChangeAspect="1"/>
          </p:cNvPicPr>
          <p:nvPr/>
        </p:nvPicPr>
        <p:blipFill>
          <a:blip r:embed="rId2" cstate="print"/>
          <a:stretch>
            <a:fillRect/>
          </a:stretch>
        </p:blipFill>
        <p:spPr>
          <a:xfrm>
            <a:off x="914400" y="2725292"/>
            <a:ext cx="3124200" cy="3307754"/>
          </a:xfrm>
          <a:prstGeom prst="rect">
            <a:avLst/>
          </a:prstGeom>
        </p:spPr>
      </p:pic>
    </p:spTree>
    <p:extLst>
      <p:ext uri="{BB962C8B-B14F-4D97-AF65-F5344CB8AC3E}">
        <p14:creationId xmlns:p14="http://schemas.microsoft.com/office/powerpoint/2010/main" val="3355991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34 CFR 668.22(l)…</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(7)(</a:t>
            </a:r>
            <a:r>
              <a:rPr lang="en-US" dirty="0" err="1"/>
              <a:t>i</a:t>
            </a:r>
            <a:r>
              <a:rPr lang="en-US" dirty="0"/>
              <a:t>) “Academic attendance” and “attendance at an academically-related activity</a:t>
            </a:r>
            <a:r>
              <a:rPr lang="en-US" dirty="0" smtClean="0"/>
              <a:t>”—</a:t>
            </a:r>
          </a:p>
          <a:p>
            <a:pPr marL="514350" indent="-514350">
              <a:buAutoNum type="alphaUcParenBoth"/>
            </a:pPr>
            <a:r>
              <a:rPr lang="en-US" dirty="0" smtClean="0"/>
              <a:t>Include</a:t>
            </a:r>
            <a:r>
              <a:rPr lang="en-US" dirty="0"/>
              <a:t>, but are not limited to</a:t>
            </a:r>
            <a:r>
              <a:rPr lang="en-US" dirty="0" smtClean="0"/>
              <a:t>—</a:t>
            </a:r>
          </a:p>
          <a:p>
            <a:pPr marL="0" indent="0">
              <a:buNone/>
            </a:pPr>
            <a:r>
              <a:rPr lang="en-US" dirty="0" smtClean="0"/>
              <a:t>	(</a:t>
            </a:r>
            <a:r>
              <a:rPr lang="en-US" i="1" dirty="0"/>
              <a:t>1</a:t>
            </a:r>
            <a:r>
              <a:rPr lang="en-US" dirty="0"/>
              <a:t>) Physically attending a class where there is an opportunity </a:t>
            </a:r>
            <a:r>
              <a:rPr lang="en-US" dirty="0" smtClean="0"/>
              <a:t>	for </a:t>
            </a:r>
            <a:r>
              <a:rPr lang="en-US" dirty="0"/>
              <a:t>direct interaction between the instructor and students;</a:t>
            </a:r>
          </a:p>
          <a:p>
            <a:pPr marL="0" indent="0">
              <a:buNone/>
            </a:pPr>
            <a:r>
              <a:rPr lang="en-US" dirty="0" smtClean="0"/>
              <a:t>	(</a:t>
            </a:r>
            <a:r>
              <a:rPr lang="en-US" i="1" dirty="0"/>
              <a:t>2</a:t>
            </a:r>
            <a:r>
              <a:rPr lang="en-US" dirty="0"/>
              <a:t>) Submitting an academic assignment;</a:t>
            </a:r>
          </a:p>
          <a:p>
            <a:pPr marL="0" indent="0">
              <a:buNone/>
            </a:pPr>
            <a:r>
              <a:rPr lang="en-US" dirty="0" smtClean="0"/>
              <a:t>	(</a:t>
            </a:r>
            <a:r>
              <a:rPr lang="en-US" i="1" dirty="0"/>
              <a:t>3</a:t>
            </a:r>
            <a:r>
              <a:rPr lang="en-US" dirty="0"/>
              <a:t>) Taking an exam, an interactive tutorial, or </a:t>
            </a:r>
            <a:r>
              <a:rPr lang="en-US" dirty="0" smtClean="0"/>
              <a:t>computer-	assisted </a:t>
            </a:r>
            <a:r>
              <a:rPr lang="en-US" dirty="0"/>
              <a:t>instruction;</a:t>
            </a:r>
          </a:p>
          <a:p>
            <a:pPr marL="0" indent="0">
              <a:buNone/>
            </a:pPr>
            <a:r>
              <a:rPr lang="en-US" dirty="0" smtClean="0"/>
              <a:t>	(</a:t>
            </a:r>
            <a:r>
              <a:rPr lang="en-US" i="1" dirty="0"/>
              <a:t>4</a:t>
            </a:r>
            <a:r>
              <a:rPr lang="en-US" dirty="0"/>
              <a:t>) Attending a study group that is assigned by the institution;</a:t>
            </a:r>
          </a:p>
          <a:p>
            <a:pPr marL="0" indent="0">
              <a:buNone/>
            </a:pPr>
            <a:r>
              <a:rPr lang="en-US" dirty="0" smtClean="0"/>
              <a:t>	(</a:t>
            </a:r>
            <a:r>
              <a:rPr lang="en-US" i="1" dirty="0"/>
              <a:t>5</a:t>
            </a:r>
            <a:r>
              <a:rPr lang="en-US" dirty="0"/>
              <a:t>) Participating in an online discussion about academic </a:t>
            </a:r>
            <a:r>
              <a:rPr lang="en-US" dirty="0" smtClean="0"/>
              <a:t>	matters</a:t>
            </a:r>
            <a:r>
              <a:rPr lang="en-US" dirty="0"/>
              <a:t>; and</a:t>
            </a:r>
          </a:p>
          <a:p>
            <a:pPr marL="0" indent="0">
              <a:buNone/>
            </a:pPr>
            <a:r>
              <a:rPr lang="en-US" dirty="0" smtClean="0"/>
              <a:t>	(</a:t>
            </a:r>
            <a:r>
              <a:rPr lang="en-US" i="1" dirty="0"/>
              <a:t>6</a:t>
            </a:r>
            <a:r>
              <a:rPr lang="en-US" dirty="0"/>
              <a:t>) Initiating contact with a faculty member to ask a question </a:t>
            </a:r>
            <a:r>
              <a:rPr lang="en-US" dirty="0" smtClean="0"/>
              <a:t>	about </a:t>
            </a:r>
            <a:r>
              <a:rPr lang="en-US" dirty="0"/>
              <a:t>the academic subject studied in the course; </a:t>
            </a:r>
            <a:r>
              <a:rPr lang="en-US" dirty="0" smtClean="0"/>
              <a:t>and</a:t>
            </a:r>
            <a:endParaRPr lang="en-US" dirty="0"/>
          </a:p>
        </p:txBody>
      </p:sp>
    </p:spTree>
    <p:extLst>
      <p:ext uri="{BB962C8B-B14F-4D97-AF65-F5344CB8AC3E}">
        <p14:creationId xmlns:p14="http://schemas.microsoft.com/office/powerpoint/2010/main" val="1089754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34 CFR 668.22 (l)(7)…</a:t>
            </a:r>
            <a:endParaRPr lang="en-US" dirty="0"/>
          </a:p>
        </p:txBody>
      </p:sp>
      <p:sp>
        <p:nvSpPr>
          <p:cNvPr id="3" name="Content Placeholder 2"/>
          <p:cNvSpPr>
            <a:spLocks noGrp="1"/>
          </p:cNvSpPr>
          <p:nvPr>
            <p:ph idx="1"/>
          </p:nvPr>
        </p:nvSpPr>
        <p:spPr/>
        <p:txBody>
          <a:bodyPr/>
          <a:lstStyle/>
          <a:p>
            <a:pPr marL="0" lvl="0" indent="0">
              <a:spcBef>
                <a:spcPts val="0"/>
              </a:spcBef>
              <a:buNone/>
            </a:pPr>
            <a:endParaRPr lang="en-US" sz="1800" dirty="0" smtClean="0">
              <a:solidFill>
                <a:prstClr val="black"/>
              </a:solidFill>
            </a:endParaRPr>
          </a:p>
          <a:p>
            <a:pPr marL="0" lvl="0" indent="0">
              <a:spcBef>
                <a:spcPts val="0"/>
              </a:spcBef>
              <a:buNone/>
            </a:pPr>
            <a:r>
              <a:rPr lang="en-US" sz="2000" dirty="0" smtClean="0">
                <a:solidFill>
                  <a:prstClr val="black"/>
                </a:solidFill>
              </a:rPr>
              <a:t>(B</a:t>
            </a:r>
            <a:r>
              <a:rPr lang="en-US" sz="2000" dirty="0">
                <a:solidFill>
                  <a:prstClr val="black"/>
                </a:solidFill>
              </a:rPr>
              <a:t>) Do not include activities where a student may be present, but not academically engaged, such as—</a:t>
            </a:r>
          </a:p>
          <a:p>
            <a:pPr marL="0" lvl="0" indent="0">
              <a:spcBef>
                <a:spcPts val="0"/>
              </a:spcBef>
              <a:buNone/>
            </a:pPr>
            <a:r>
              <a:rPr lang="en-US" sz="2000" dirty="0" smtClean="0">
                <a:solidFill>
                  <a:prstClr val="black"/>
                </a:solidFill>
              </a:rPr>
              <a:t>	(</a:t>
            </a:r>
            <a:r>
              <a:rPr lang="en-US" sz="2000" i="1" dirty="0">
                <a:solidFill>
                  <a:prstClr val="black"/>
                </a:solidFill>
              </a:rPr>
              <a:t>1</a:t>
            </a:r>
            <a:r>
              <a:rPr lang="en-US" sz="2000" dirty="0">
                <a:solidFill>
                  <a:prstClr val="black"/>
                </a:solidFill>
              </a:rPr>
              <a:t>) Living in institutional housing;</a:t>
            </a:r>
          </a:p>
          <a:p>
            <a:pPr marL="0" lvl="0" indent="0">
              <a:spcBef>
                <a:spcPts val="0"/>
              </a:spcBef>
              <a:buNone/>
            </a:pPr>
            <a:r>
              <a:rPr lang="en-US" sz="2000" dirty="0" smtClean="0">
                <a:solidFill>
                  <a:prstClr val="black"/>
                </a:solidFill>
              </a:rPr>
              <a:t>	(</a:t>
            </a:r>
            <a:r>
              <a:rPr lang="en-US" sz="2000" i="1" dirty="0">
                <a:solidFill>
                  <a:prstClr val="black"/>
                </a:solidFill>
              </a:rPr>
              <a:t>2</a:t>
            </a:r>
            <a:r>
              <a:rPr lang="en-US" sz="2000" dirty="0">
                <a:solidFill>
                  <a:prstClr val="black"/>
                </a:solidFill>
              </a:rPr>
              <a:t>) Participating in the institution's meal plan;</a:t>
            </a:r>
          </a:p>
          <a:p>
            <a:pPr marL="0" lvl="0" indent="0">
              <a:spcBef>
                <a:spcPts val="0"/>
              </a:spcBef>
              <a:buNone/>
            </a:pPr>
            <a:r>
              <a:rPr lang="en-US" sz="2000" dirty="0" smtClean="0">
                <a:solidFill>
                  <a:prstClr val="black"/>
                </a:solidFill>
              </a:rPr>
              <a:t>	(</a:t>
            </a:r>
            <a:r>
              <a:rPr lang="en-US" sz="2000" i="1" dirty="0">
                <a:solidFill>
                  <a:prstClr val="black"/>
                </a:solidFill>
              </a:rPr>
              <a:t>3</a:t>
            </a:r>
            <a:r>
              <a:rPr lang="en-US" sz="2000" dirty="0">
                <a:solidFill>
                  <a:prstClr val="black"/>
                </a:solidFill>
              </a:rPr>
              <a:t>) Logging into an online class without active participation; or</a:t>
            </a:r>
          </a:p>
          <a:p>
            <a:pPr marL="0" lvl="0" indent="0">
              <a:spcBef>
                <a:spcPts val="0"/>
              </a:spcBef>
              <a:buNone/>
            </a:pPr>
            <a:r>
              <a:rPr lang="en-US" sz="2000" dirty="0" smtClean="0">
                <a:solidFill>
                  <a:prstClr val="black"/>
                </a:solidFill>
              </a:rPr>
              <a:t>	(</a:t>
            </a:r>
            <a:r>
              <a:rPr lang="en-US" sz="2000" i="1" dirty="0">
                <a:solidFill>
                  <a:prstClr val="black"/>
                </a:solidFill>
              </a:rPr>
              <a:t>4</a:t>
            </a:r>
            <a:r>
              <a:rPr lang="en-US" sz="2000" dirty="0">
                <a:solidFill>
                  <a:prstClr val="black"/>
                </a:solidFill>
              </a:rPr>
              <a:t>) Participating in academic counseling or advisement</a:t>
            </a:r>
            <a:r>
              <a:rPr lang="en-US" sz="2000" dirty="0" smtClean="0">
                <a:solidFill>
                  <a:prstClr val="black"/>
                </a:solidFill>
              </a:rPr>
              <a:t>.</a:t>
            </a:r>
            <a:endParaRPr lang="en-US" sz="2000" dirty="0">
              <a:solidFill>
                <a:prstClr val="black"/>
              </a:solidFill>
            </a:endParaRPr>
          </a:p>
          <a:p>
            <a:pPr marL="0" lvl="0" indent="0">
              <a:spcBef>
                <a:spcPts val="0"/>
              </a:spcBef>
              <a:buNone/>
            </a:pPr>
            <a:endParaRPr lang="en-US" sz="2000" dirty="0">
              <a:solidFill>
                <a:prstClr val="black"/>
              </a:solidFill>
            </a:endParaRPr>
          </a:p>
          <a:p>
            <a:pPr marL="0" indent="0">
              <a:spcBef>
                <a:spcPts val="0"/>
              </a:spcBef>
              <a:buNone/>
            </a:pPr>
            <a:r>
              <a:rPr lang="en-US" sz="2000" dirty="0" smtClean="0">
                <a:solidFill>
                  <a:prstClr val="black"/>
                </a:solidFill>
              </a:rPr>
              <a:t>(</a:t>
            </a:r>
            <a:r>
              <a:rPr lang="en-US" sz="2000" dirty="0">
                <a:solidFill>
                  <a:prstClr val="black"/>
                </a:solidFill>
              </a:rPr>
              <a:t>ii) A determination of “academic attendance” or “attendance at an </a:t>
            </a:r>
            <a:r>
              <a:rPr lang="en-US" sz="2000" dirty="0" smtClean="0">
                <a:solidFill>
                  <a:prstClr val="black"/>
                </a:solidFill>
              </a:rPr>
              <a:t>academically-related </a:t>
            </a:r>
            <a:r>
              <a:rPr lang="en-US" sz="2000" dirty="0" smtClean="0"/>
              <a:t>activity</a:t>
            </a:r>
            <a:r>
              <a:rPr lang="en-US" sz="2000" dirty="0"/>
              <a:t>” must be made by the institution; a student's certification of attendance that is not supported by institutional documentation is not acceptable.</a:t>
            </a:r>
          </a:p>
          <a:p>
            <a:pPr marL="0" lvl="0" indent="0">
              <a:spcBef>
                <a:spcPts val="0"/>
              </a:spcBef>
              <a:buNone/>
            </a:pPr>
            <a:r>
              <a:rPr lang="en-US" sz="1800" dirty="0" smtClean="0">
                <a:solidFill>
                  <a:prstClr val="black"/>
                </a:solidFill>
              </a:rPr>
              <a:t> </a:t>
            </a:r>
            <a:endParaRPr lang="en-US" sz="1800" dirty="0">
              <a:solidFill>
                <a:prstClr val="black"/>
              </a:solidFill>
            </a:endParaRPr>
          </a:p>
        </p:txBody>
      </p:sp>
    </p:spTree>
    <p:extLst>
      <p:ext uri="{BB962C8B-B14F-4D97-AF65-F5344CB8AC3E}">
        <p14:creationId xmlns:p14="http://schemas.microsoft.com/office/powerpoint/2010/main" val="646338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Determining Last Date of Attendance (LDA)</a:t>
            </a:r>
            <a:endParaRPr lang="en-US" sz="3600" dirty="0"/>
          </a:p>
        </p:txBody>
      </p:sp>
      <p:sp>
        <p:nvSpPr>
          <p:cNvPr id="4" name="Content Placeholder 3"/>
          <p:cNvSpPr>
            <a:spLocks noGrp="1"/>
          </p:cNvSpPr>
          <p:nvPr>
            <p:ph idx="1"/>
          </p:nvPr>
        </p:nvSpPr>
        <p:spPr/>
        <p:txBody>
          <a:bodyPr>
            <a:normAutofit fontScale="85000" lnSpcReduction="10000"/>
          </a:bodyPr>
          <a:lstStyle/>
          <a:p>
            <a:r>
              <a:rPr lang="en-US" dirty="0" smtClean="0"/>
              <a:t>Institution required to take attendance?</a:t>
            </a:r>
          </a:p>
          <a:p>
            <a:r>
              <a:rPr lang="en-US" dirty="0" smtClean="0">
                <a:hlinkClick r:id="rId2"/>
              </a:rPr>
              <a:t>www.ifap.ed.gov</a:t>
            </a:r>
            <a:r>
              <a:rPr lang="en-US" dirty="0" smtClean="0"/>
              <a:t> Program Integrity Q&amp;A:  R2T4</a:t>
            </a:r>
          </a:p>
          <a:p>
            <a:pPr lvl="1"/>
            <a:r>
              <a:rPr lang="en-US" dirty="0"/>
              <a:t>TA-Q2: If an institution monitors whether its online students log into classes, is this an institution that is required to take attendance?</a:t>
            </a:r>
          </a:p>
          <a:p>
            <a:pPr lvl="1"/>
            <a:r>
              <a:rPr lang="en-US" dirty="0"/>
              <a:t>TA-A2: No. The monitoring of whether online students log into classes does not by itself result in an institution being an institution that is required to take attendance for Title IV, HEA program purposes. If, however, the monitoring of student activity is tracking academic engagement, then the institution would be an institution that is required to take attendance for Title IV, HEA program purposes.</a:t>
            </a:r>
          </a:p>
          <a:p>
            <a:pPr lvl="1"/>
            <a:endParaRPr lang="en-US" dirty="0"/>
          </a:p>
        </p:txBody>
      </p:sp>
    </p:spTree>
    <p:extLst>
      <p:ext uri="{BB962C8B-B14F-4D97-AF65-F5344CB8AC3E}">
        <p14:creationId xmlns:p14="http://schemas.microsoft.com/office/powerpoint/2010/main" val="1495503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Fraud Considerations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WGU Orientation</a:t>
            </a:r>
          </a:p>
          <a:p>
            <a:pPr lvl="1"/>
            <a:r>
              <a:rPr lang="en-US" dirty="0" smtClean="0"/>
              <a:t>Begins the 15</a:t>
            </a:r>
            <a:r>
              <a:rPr lang="en-US" baseline="30000" dirty="0" smtClean="0"/>
              <a:t>th</a:t>
            </a:r>
            <a:r>
              <a:rPr lang="en-US" dirty="0" smtClean="0"/>
              <a:t> of each month</a:t>
            </a:r>
          </a:p>
          <a:p>
            <a:pPr lvl="1"/>
            <a:r>
              <a:rPr lang="en-US" dirty="0" smtClean="0"/>
              <a:t>Setting proper expectations – academic and financial </a:t>
            </a:r>
          </a:p>
          <a:p>
            <a:r>
              <a:rPr lang="en-US" dirty="0"/>
              <a:t>Delay disbursement for ALL new students</a:t>
            </a:r>
          </a:p>
          <a:p>
            <a:pPr lvl="1"/>
            <a:r>
              <a:rPr lang="en-US" dirty="0"/>
              <a:t>30 day delay (45+ days of academic effort before </a:t>
            </a:r>
            <a:r>
              <a:rPr lang="en-US" dirty="0" smtClean="0"/>
              <a:t>$$$ </a:t>
            </a:r>
            <a:r>
              <a:rPr lang="en-US" dirty="0"/>
              <a:t>)</a:t>
            </a:r>
          </a:p>
          <a:p>
            <a:r>
              <a:rPr lang="en-US" dirty="0" smtClean="0"/>
              <a:t>Duplicate address reports (US and E-mail, IP)</a:t>
            </a:r>
          </a:p>
          <a:p>
            <a:r>
              <a:rPr lang="en-US" dirty="0" smtClean="0"/>
              <a:t>Third party identity management/biometrics</a:t>
            </a:r>
          </a:p>
          <a:p>
            <a:r>
              <a:rPr lang="en-US" dirty="0" smtClean="0"/>
              <a:t>Verification of identity – new in 2013-2014</a:t>
            </a:r>
          </a:p>
          <a:p>
            <a:pPr lvl="1"/>
            <a:r>
              <a:rPr lang="en-US" dirty="0" smtClean="0"/>
              <a:t>Notarized statement of educational purpose</a:t>
            </a:r>
          </a:p>
          <a:p>
            <a:pPr marL="457200" lvl="1" indent="0">
              <a:buNone/>
            </a:pPr>
            <a:endParaRPr lang="en-US" dirty="0" smtClean="0"/>
          </a:p>
          <a:p>
            <a:endParaRPr lang="en-US" dirty="0"/>
          </a:p>
        </p:txBody>
      </p:sp>
    </p:spTree>
    <p:extLst>
      <p:ext uri="{BB962C8B-B14F-4D97-AF65-F5344CB8AC3E}">
        <p14:creationId xmlns:p14="http://schemas.microsoft.com/office/powerpoint/2010/main" val="12488416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 and Comments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685800"/>
            <a:ext cx="8991600" cy="1015663"/>
          </a:xfrm>
          <a:prstGeom prst="rect">
            <a:avLst/>
          </a:prstGeom>
          <a:noFill/>
        </p:spPr>
        <p:txBody>
          <a:bodyPr wrap="square" rtlCol="0">
            <a:spAutoFit/>
          </a:bodyPr>
          <a:lstStyle/>
          <a:p>
            <a:pPr algn="ctr" fontAlgn="base">
              <a:spcBef>
                <a:spcPct val="0"/>
              </a:spcBef>
              <a:buClr>
                <a:srgbClr val="0000FF"/>
              </a:buClr>
              <a:buSzPct val="70000"/>
              <a:buFont typeface="Wingdings" pitchFamily="2" charset="2"/>
              <a:buNone/>
            </a:pPr>
            <a:r>
              <a:rPr lang="en-US" sz="3600" dirty="0">
                <a:solidFill>
                  <a:prstClr val="black"/>
                </a:solidFill>
              </a:rPr>
              <a:t>Western Governors </a:t>
            </a:r>
            <a:r>
              <a:rPr lang="en-US" sz="3600" dirty="0" smtClean="0">
                <a:solidFill>
                  <a:prstClr val="black"/>
                </a:solidFill>
              </a:rPr>
              <a:t>University</a:t>
            </a:r>
          </a:p>
          <a:p>
            <a:pPr algn="ctr" fontAlgn="base">
              <a:spcBef>
                <a:spcPct val="0"/>
              </a:spcBef>
              <a:buClr>
                <a:srgbClr val="0000FF"/>
              </a:buClr>
              <a:buSzPct val="70000"/>
              <a:buFont typeface="Wingdings" pitchFamily="2" charset="2"/>
              <a:buNone/>
            </a:pPr>
            <a:r>
              <a:rPr lang="en-US" sz="2400" dirty="0" smtClean="0">
                <a:solidFill>
                  <a:prstClr val="black"/>
                </a:solidFill>
              </a:rPr>
              <a:t>Founded in 1997 </a:t>
            </a:r>
            <a:r>
              <a:rPr lang="en-US" sz="2400" dirty="0" smtClean="0">
                <a:solidFill>
                  <a:prstClr val="black"/>
                </a:solidFill>
                <a:effectLst>
                  <a:outerShdw blurRad="38100" dist="38100" dir="2700000" algn="tl">
                    <a:srgbClr val="000000">
                      <a:alpha val="43137"/>
                    </a:srgbClr>
                  </a:outerShdw>
                </a:effectLst>
                <a:latin typeface="Garamond" pitchFamily="18" charset="0"/>
              </a:rPr>
              <a:t>  </a:t>
            </a:r>
            <a:endParaRPr lang="en-US" sz="2400" dirty="0">
              <a:solidFill>
                <a:prstClr val="black"/>
              </a:solidFill>
              <a:effectLst>
                <a:outerShdw blurRad="38100" dist="38100" dir="2700000" algn="tl">
                  <a:srgbClr val="000000">
                    <a:alpha val="43137"/>
                  </a:srgbClr>
                </a:outerShdw>
              </a:effectLst>
              <a:latin typeface="Garamond" pitchFamily="18" charset="0"/>
            </a:endParaRPr>
          </a:p>
        </p:txBody>
      </p:sp>
      <p:sp>
        <p:nvSpPr>
          <p:cNvPr id="9" name="Title 8"/>
          <p:cNvSpPr>
            <a:spLocks noGrp="1"/>
          </p:cNvSpPr>
          <p:nvPr>
            <p:ph type="ctrTitle"/>
          </p:nvPr>
        </p:nvSpPr>
        <p:spPr>
          <a:xfrm>
            <a:off x="838200" y="2895600"/>
            <a:ext cx="8382000" cy="1851025"/>
          </a:xfrm>
        </p:spPr>
        <p:txBody>
          <a:bodyPr>
            <a:noAutofit/>
          </a:bodyPr>
          <a:lstStyle/>
          <a:p>
            <a:pPr algn="l"/>
            <a:r>
              <a:rPr lang="en-US" sz="3200" dirty="0" smtClean="0">
                <a:solidFill>
                  <a:schemeClr val="tx1"/>
                </a:solidFill>
                <a:latin typeface="+mn-lt"/>
              </a:rPr>
              <a:t>The principal </a:t>
            </a:r>
            <a:r>
              <a:rPr lang="en-US" sz="3200" b="1" dirty="0" smtClean="0">
                <a:solidFill>
                  <a:schemeClr val="tx1"/>
                </a:solidFill>
                <a:latin typeface="+mn-lt"/>
              </a:rPr>
              <a:t>mission</a:t>
            </a:r>
            <a:r>
              <a:rPr lang="en-US" sz="3200" dirty="0" smtClean="0">
                <a:solidFill>
                  <a:schemeClr val="tx1"/>
                </a:solidFill>
                <a:latin typeface="+mn-lt"/>
              </a:rPr>
              <a:t> of Western Governors University is to improve quality and expand access to post-secondary academic opportunity by providing a means for individuals to learn </a:t>
            </a:r>
            <a:r>
              <a:rPr lang="en-US" sz="3200" b="1" dirty="0" smtClean="0">
                <a:solidFill>
                  <a:schemeClr val="tx1"/>
                </a:solidFill>
                <a:latin typeface="+mn-lt"/>
              </a:rPr>
              <a:t/>
            </a:r>
            <a:br>
              <a:rPr lang="en-US" sz="3200" b="1" dirty="0" smtClean="0">
                <a:solidFill>
                  <a:schemeClr val="tx1"/>
                </a:solidFill>
                <a:latin typeface="+mn-lt"/>
              </a:rPr>
            </a:br>
            <a:r>
              <a:rPr lang="en-US" sz="3200" b="1" dirty="0" smtClean="0">
                <a:solidFill>
                  <a:schemeClr val="tx1"/>
                </a:solidFill>
                <a:latin typeface="+mn-lt"/>
              </a:rPr>
              <a:t>independent of time or place </a:t>
            </a:r>
            <a:r>
              <a:rPr lang="en-US" sz="3200" dirty="0" smtClean="0">
                <a:solidFill>
                  <a:schemeClr val="tx1"/>
                </a:solidFill>
                <a:latin typeface="+mn-lt"/>
              </a:rPr>
              <a:t>and to earn </a:t>
            </a:r>
            <a:r>
              <a:rPr lang="en-US" sz="3200" b="1" dirty="0" smtClean="0">
                <a:solidFill>
                  <a:schemeClr val="tx1"/>
                </a:solidFill>
                <a:latin typeface="+mn-lt"/>
              </a:rPr>
              <a:t/>
            </a:r>
            <a:br>
              <a:rPr lang="en-US" sz="3200" b="1" dirty="0" smtClean="0">
                <a:solidFill>
                  <a:schemeClr val="tx1"/>
                </a:solidFill>
                <a:latin typeface="+mn-lt"/>
              </a:rPr>
            </a:br>
            <a:r>
              <a:rPr lang="en-US" sz="3200" b="1" dirty="0" smtClean="0">
                <a:solidFill>
                  <a:schemeClr val="tx1"/>
                </a:solidFill>
                <a:latin typeface="+mn-lt"/>
              </a:rPr>
              <a:t>competency-based degrees </a:t>
            </a:r>
            <a:r>
              <a:rPr lang="en-US" sz="3200" dirty="0" smtClean="0">
                <a:solidFill>
                  <a:schemeClr val="tx1"/>
                </a:solidFill>
                <a:latin typeface="+mn-lt"/>
              </a:rPr>
              <a:t>and other </a:t>
            </a:r>
            <a:r>
              <a:rPr lang="en-US" sz="3200" b="1" dirty="0" smtClean="0">
                <a:solidFill>
                  <a:schemeClr val="tx1"/>
                </a:solidFill>
                <a:latin typeface="+mn-lt"/>
              </a:rPr>
              <a:t/>
            </a:r>
            <a:br>
              <a:rPr lang="en-US" sz="3200" b="1" dirty="0" smtClean="0">
                <a:solidFill>
                  <a:schemeClr val="tx1"/>
                </a:solidFill>
                <a:latin typeface="+mn-lt"/>
              </a:rPr>
            </a:br>
            <a:r>
              <a:rPr lang="en-US" sz="3200" dirty="0" smtClean="0">
                <a:solidFill>
                  <a:schemeClr val="tx1"/>
                </a:solidFill>
                <a:latin typeface="+mn-lt"/>
              </a:rPr>
              <a:t>credentials that are </a:t>
            </a:r>
            <a:r>
              <a:rPr lang="en-US" sz="3200" b="1" dirty="0" smtClean="0">
                <a:solidFill>
                  <a:schemeClr val="tx1"/>
                </a:solidFill>
                <a:latin typeface="+mn-lt"/>
              </a:rPr>
              <a:t>credible to both </a:t>
            </a:r>
            <a:br>
              <a:rPr lang="en-US" sz="3200" b="1" dirty="0" smtClean="0">
                <a:solidFill>
                  <a:schemeClr val="tx1"/>
                </a:solidFill>
                <a:latin typeface="+mn-lt"/>
              </a:rPr>
            </a:br>
            <a:r>
              <a:rPr lang="en-US" sz="3200" b="1" dirty="0" smtClean="0">
                <a:solidFill>
                  <a:schemeClr val="tx1"/>
                </a:solidFill>
                <a:latin typeface="+mn-lt"/>
              </a:rPr>
              <a:t>academic institutions and employers</a:t>
            </a:r>
            <a:r>
              <a:rPr lang="en-US" sz="3200" b="1" dirty="0" smtClean="0">
                <a:latin typeface="+mn-lt"/>
              </a:rPr>
              <a:t>.</a:t>
            </a:r>
            <a:endParaRPr lang="en-US" sz="3200" b="1" dirty="0">
              <a:latin typeface="+mn-lt"/>
            </a:endParaRPr>
          </a:p>
        </p:txBody>
      </p:sp>
    </p:spTree>
    <p:extLst>
      <p:ext uri="{BB962C8B-B14F-4D97-AF65-F5344CB8AC3E}">
        <p14:creationId xmlns:p14="http://schemas.microsoft.com/office/powerpoint/2010/main" val="1114367083"/>
      </p:ext>
    </p:extLst>
  </p:cSld>
  <p:clrMapOvr>
    <a:masterClrMapping/>
  </p:clrMapOvr>
  <p:transition>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Where are we now?</a:t>
            </a:r>
            <a:endParaRPr lang="en-US" dirty="0">
              <a:solidFill>
                <a:schemeClr val="tx1"/>
              </a:solidFill>
            </a:endParaRPr>
          </a:p>
        </p:txBody>
      </p:sp>
      <p:sp>
        <p:nvSpPr>
          <p:cNvPr id="3" name="Content Placeholder 2"/>
          <p:cNvSpPr>
            <a:spLocks noGrp="1"/>
          </p:cNvSpPr>
          <p:nvPr>
            <p:ph idx="1"/>
          </p:nvPr>
        </p:nvSpPr>
        <p:spPr/>
        <p:txBody>
          <a:bodyPr>
            <a:normAutofit/>
          </a:bodyPr>
          <a:lstStyle/>
          <a:p>
            <a:pPr>
              <a:buNone/>
            </a:pPr>
            <a:r>
              <a:rPr lang="en-US" sz="3600" dirty="0" smtClean="0">
                <a:solidFill>
                  <a:schemeClr val="tx1"/>
                </a:solidFill>
              </a:rPr>
              <a:t>Colleges: Information Technology, Business, Teacher Education, and Health Professions</a:t>
            </a:r>
          </a:p>
          <a:p>
            <a:pPr>
              <a:buNone/>
            </a:pPr>
            <a:r>
              <a:rPr lang="en-US" sz="3600" dirty="0" smtClean="0">
                <a:solidFill>
                  <a:schemeClr val="tx1"/>
                </a:solidFill>
              </a:rPr>
              <a:t>Students are full-time, degree seeking at Baccalaureate and Masters level</a:t>
            </a:r>
          </a:p>
          <a:p>
            <a:pPr>
              <a:buNone/>
            </a:pPr>
            <a:r>
              <a:rPr lang="en-US" sz="3600" dirty="0" smtClean="0">
                <a:solidFill>
                  <a:schemeClr val="tx1"/>
                </a:solidFill>
              </a:rPr>
              <a:t>Current enrollment &gt; 40,000</a:t>
            </a:r>
          </a:p>
          <a:p>
            <a:pPr>
              <a:buNone/>
            </a:pPr>
            <a:endParaRPr lang="en-US" sz="3600" dirty="0">
              <a:solidFill>
                <a:schemeClr val="tx1"/>
              </a:solidFill>
            </a:endParaRPr>
          </a:p>
        </p:txBody>
      </p:sp>
    </p:spTree>
    <p:extLst>
      <p:ext uri="{BB962C8B-B14F-4D97-AF65-F5344CB8AC3E}">
        <p14:creationId xmlns:p14="http://schemas.microsoft.com/office/powerpoint/2010/main" val="3562638651"/>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C:\Users\sjohnstone\AppData\Local\Microsoft\Windows\Temporary Internet Files\Content.Outlook\NI3LHMWI\Student Population Map Oct 201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529007444"/>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52400"/>
            <a:ext cx="5386148" cy="379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381000"/>
            <a:ext cx="2562496"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38200" y="4419600"/>
            <a:ext cx="4370235" cy="1754326"/>
          </a:xfrm>
          <a:prstGeom prst="rect">
            <a:avLst/>
          </a:prstGeom>
          <a:noFill/>
        </p:spPr>
        <p:txBody>
          <a:bodyPr wrap="none" rtlCol="0">
            <a:spAutoFit/>
          </a:bodyPr>
          <a:lstStyle/>
          <a:p>
            <a:r>
              <a:rPr lang="en-US" dirty="0" smtClean="0"/>
              <a:t>Most successful students – </a:t>
            </a:r>
          </a:p>
          <a:p>
            <a:r>
              <a:rPr lang="en-US" dirty="0" smtClean="0"/>
              <a:t>	start with some college experience</a:t>
            </a:r>
          </a:p>
          <a:p>
            <a:r>
              <a:rPr lang="en-US" dirty="0" smtClean="0"/>
              <a:t>	have work experience</a:t>
            </a:r>
          </a:p>
          <a:p>
            <a:r>
              <a:rPr lang="en-US" dirty="0" smtClean="0"/>
              <a:t>	motivated to earn degree</a:t>
            </a:r>
          </a:p>
          <a:p>
            <a:r>
              <a:rPr lang="en-US" dirty="0" smtClean="0"/>
              <a:t>	average age is 37 years</a:t>
            </a:r>
          </a:p>
          <a:p>
            <a:r>
              <a:rPr lang="en-US" dirty="0" smtClean="0"/>
              <a:t>	</a:t>
            </a:r>
            <a:endParaRPr lang="en-US" dirty="0"/>
          </a:p>
        </p:txBody>
      </p:sp>
    </p:spTree>
    <p:extLst>
      <p:ext uri="{BB962C8B-B14F-4D97-AF65-F5344CB8AC3E}">
        <p14:creationId xmlns:p14="http://schemas.microsoft.com/office/powerpoint/2010/main" val="1852427418"/>
      </p:ext>
    </p:extLst>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4873" y="1220477"/>
            <a:ext cx="2334491" cy="3045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solidFill>
            <a:schemeClr val="bg2">
              <a:lumMod val="75000"/>
            </a:schemeClr>
          </a:solidFill>
        </p:spPr>
        <p:txBody>
          <a:bodyPr>
            <a:normAutofit fontScale="90000"/>
          </a:bodyPr>
          <a:lstStyle/>
          <a:p>
            <a:r>
              <a:rPr lang="en-US" dirty="0" smtClean="0">
                <a:solidFill>
                  <a:schemeClr val="tx1"/>
                </a:solidFill>
              </a:rPr>
              <a:t>Critical Elements of WGU Model for Student Success</a:t>
            </a:r>
            <a:endParaRPr lang="en-US" dirty="0">
              <a:solidFill>
                <a:schemeClr val="tx1"/>
              </a:solidFill>
            </a:endParaRPr>
          </a:p>
        </p:txBody>
      </p:sp>
      <p:sp>
        <p:nvSpPr>
          <p:cNvPr id="3" name="Content Placeholder 2"/>
          <p:cNvSpPr>
            <a:spLocks noGrp="1"/>
          </p:cNvSpPr>
          <p:nvPr>
            <p:ph idx="1"/>
          </p:nvPr>
        </p:nvSpPr>
        <p:spPr/>
        <p:txBody>
          <a:bodyPr/>
          <a:lstStyle/>
          <a:p>
            <a:pPr lvl="1"/>
            <a:endParaRPr lang="en-US" dirty="0"/>
          </a:p>
          <a:p>
            <a:pPr marL="914400" lvl="2" indent="0">
              <a:buNone/>
            </a:pPr>
            <a:endParaRPr lang="en-US" dirty="0" smtClean="0"/>
          </a:p>
          <a:p>
            <a:pPr lvl="1"/>
            <a:endParaRPr lang="en-US" dirty="0"/>
          </a:p>
        </p:txBody>
      </p:sp>
      <p:sp>
        <p:nvSpPr>
          <p:cNvPr id="4" name="Rectangle 3"/>
          <p:cNvSpPr/>
          <p:nvPr/>
        </p:nvSpPr>
        <p:spPr>
          <a:xfrm>
            <a:off x="762000" y="1828800"/>
            <a:ext cx="3733800" cy="646331"/>
          </a:xfrm>
          <a:prstGeom prst="rect">
            <a:avLst/>
          </a:prstGeom>
        </p:spPr>
        <p:txBody>
          <a:bodyPr wrap="square">
            <a:spAutoFit/>
          </a:bodyPr>
          <a:lstStyle/>
          <a:p>
            <a:r>
              <a:rPr lang="en-US" sz="3600" b="1" dirty="0"/>
              <a:t>Faculty/Mentors</a:t>
            </a:r>
            <a:endParaRPr lang="en-US" sz="3200" b="1" dirty="0"/>
          </a:p>
        </p:txBody>
      </p:sp>
      <p:pic>
        <p:nvPicPr>
          <p:cNvPr id="1026" name="Picture 2" descr="C:\Users\sjohnstone\AppData\Local\Microsoft\Windows\Temporary Internet Files\Content.Outlook\UKH2AJQY\mentor1 (2).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743200"/>
            <a:ext cx="6324600" cy="3557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870007"/>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113" y="2819400"/>
            <a:ext cx="4572000" cy="3337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1060758"/>
            <a:ext cx="2933700" cy="259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solidFill>
            <a:schemeClr val="bg2">
              <a:lumMod val="75000"/>
            </a:schemeClr>
          </a:solidFill>
        </p:spPr>
        <p:txBody>
          <a:bodyPr>
            <a:normAutofit/>
          </a:bodyPr>
          <a:lstStyle/>
          <a:p>
            <a:r>
              <a:rPr lang="en-US" dirty="0" smtClean="0">
                <a:solidFill>
                  <a:schemeClr val="tx1"/>
                </a:solidFill>
              </a:rPr>
              <a:t>Critical Elements of WGU Model</a:t>
            </a:r>
            <a:endParaRPr lang="en-US" dirty="0">
              <a:solidFill>
                <a:schemeClr val="tx1"/>
              </a:solidFill>
            </a:endParaRPr>
          </a:p>
        </p:txBody>
      </p:sp>
      <p:sp>
        <p:nvSpPr>
          <p:cNvPr id="3" name="Content Placeholder 2"/>
          <p:cNvSpPr>
            <a:spLocks noGrp="1"/>
          </p:cNvSpPr>
          <p:nvPr>
            <p:ph idx="1"/>
          </p:nvPr>
        </p:nvSpPr>
        <p:spPr>
          <a:xfrm>
            <a:off x="831851" y="1614270"/>
            <a:ext cx="3733800" cy="1052730"/>
          </a:xfrm>
        </p:spPr>
        <p:txBody>
          <a:bodyPr>
            <a:normAutofit fontScale="62500" lnSpcReduction="20000"/>
          </a:bodyPr>
          <a:lstStyle/>
          <a:p>
            <a:pPr marL="0" indent="0">
              <a:buNone/>
            </a:pPr>
            <a:r>
              <a:rPr lang="en-US" sz="4500" b="1" dirty="0" smtClean="0">
                <a:solidFill>
                  <a:schemeClr val="tx1"/>
                </a:solidFill>
                <a:effectLst>
                  <a:outerShdw blurRad="38100" dist="38100" dir="2700000" algn="tl">
                    <a:srgbClr val="000000">
                      <a:alpha val="43137"/>
                    </a:srgbClr>
                  </a:outerShdw>
                </a:effectLst>
              </a:rPr>
              <a:t>Learning materials</a:t>
            </a:r>
          </a:p>
          <a:p>
            <a:pPr marL="0" indent="0">
              <a:buNone/>
            </a:pPr>
            <a:r>
              <a:rPr lang="en-US" b="1" dirty="0" smtClean="0">
                <a:solidFill>
                  <a:schemeClr val="tx1"/>
                </a:solidFill>
              </a:rPr>
              <a:t>-leverage buying power</a:t>
            </a:r>
          </a:p>
          <a:p>
            <a:pPr marL="0" indent="0">
              <a:buNone/>
            </a:pPr>
            <a:r>
              <a:rPr lang="en-US" b="1" dirty="0" smtClean="0">
                <a:solidFill>
                  <a:schemeClr val="tx1"/>
                </a:solidFill>
              </a:rPr>
              <a:t>-tracking student use</a:t>
            </a:r>
          </a:p>
          <a:p>
            <a:pPr lvl="1"/>
            <a:endParaRPr lang="en-US" dirty="0"/>
          </a:p>
          <a:p>
            <a:pPr marL="914400" lvl="2" indent="0">
              <a:buNone/>
            </a:pPr>
            <a:endParaRPr lang="en-US" dirty="0" smtClean="0"/>
          </a:p>
          <a:p>
            <a:pPr lvl="1"/>
            <a:endParaRPr lang="en-US" dirty="0"/>
          </a:p>
        </p:txBody>
      </p:sp>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5372" y="3328987"/>
            <a:ext cx="291465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6141214"/>
      </p:ext>
    </p:extLst>
  </p:cSld>
  <p:clrMapOvr>
    <a:masterClrMapping/>
  </p:clrMapOvr>
  <p:transition>
    <p:pull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429000"/>
            <a:ext cx="4512731"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5746" y="1159759"/>
            <a:ext cx="6705599" cy="273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3131127"/>
            <a:ext cx="3842910" cy="2557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829589" y="228600"/>
            <a:ext cx="8001000" cy="1143000"/>
          </a:xfrm>
          <a:solidFill>
            <a:schemeClr val="bg2">
              <a:lumMod val="75000"/>
            </a:schemeClr>
          </a:solidFill>
        </p:spPr>
        <p:txBody>
          <a:bodyPr>
            <a:normAutofit/>
          </a:bodyPr>
          <a:lstStyle/>
          <a:p>
            <a:r>
              <a:rPr lang="en-US" dirty="0" smtClean="0">
                <a:solidFill>
                  <a:schemeClr val="tx1"/>
                </a:solidFill>
              </a:rPr>
              <a:t>Critical Elements of WGU Model</a:t>
            </a:r>
            <a:endParaRPr lang="en-US" dirty="0">
              <a:solidFill>
                <a:schemeClr val="tx1"/>
              </a:solidFill>
            </a:endParaRPr>
          </a:p>
        </p:txBody>
      </p:sp>
      <p:sp>
        <p:nvSpPr>
          <p:cNvPr id="3" name="Content Placeholder 2"/>
          <p:cNvSpPr>
            <a:spLocks noGrp="1"/>
          </p:cNvSpPr>
          <p:nvPr>
            <p:ph idx="1"/>
          </p:nvPr>
        </p:nvSpPr>
        <p:spPr>
          <a:xfrm>
            <a:off x="685800" y="1371600"/>
            <a:ext cx="3581400" cy="1329042"/>
          </a:xfrm>
        </p:spPr>
        <p:txBody>
          <a:bodyPr>
            <a:normAutofit fontScale="70000" lnSpcReduction="20000"/>
          </a:bodyPr>
          <a:lstStyle/>
          <a:p>
            <a:pPr marL="0" indent="0">
              <a:buNone/>
            </a:pPr>
            <a:r>
              <a:rPr lang="en-US" sz="4500" b="1" dirty="0" smtClean="0">
                <a:solidFill>
                  <a:schemeClr val="tx1"/>
                </a:solidFill>
                <a:effectLst>
                  <a:outerShdw blurRad="38100" dist="38100" dir="2700000" algn="tl">
                    <a:srgbClr val="000000">
                      <a:alpha val="43137"/>
                    </a:srgbClr>
                  </a:outerShdw>
                </a:effectLst>
              </a:rPr>
              <a:t>Assessments</a:t>
            </a:r>
          </a:p>
          <a:p>
            <a:pPr marL="0" indent="0">
              <a:buNone/>
            </a:pPr>
            <a:r>
              <a:rPr lang="en-US" b="1" dirty="0" smtClean="0">
                <a:solidFill>
                  <a:schemeClr val="tx1"/>
                </a:solidFill>
              </a:rPr>
              <a:t>-mapped to competencies</a:t>
            </a:r>
          </a:p>
          <a:p>
            <a:pPr marL="0" indent="0">
              <a:buNone/>
            </a:pPr>
            <a:r>
              <a:rPr lang="en-US" b="1" dirty="0" smtClean="0">
                <a:solidFill>
                  <a:schemeClr val="tx1"/>
                </a:solidFill>
              </a:rPr>
              <a:t>-secure</a:t>
            </a:r>
          </a:p>
          <a:p>
            <a:pPr>
              <a:buFontTx/>
              <a:buChar char="-"/>
            </a:pPr>
            <a:endParaRPr lang="en-US" sz="2400" dirty="0" smtClean="0">
              <a:solidFill>
                <a:schemeClr val="tx1"/>
              </a:solidFill>
            </a:endParaRPr>
          </a:p>
          <a:p>
            <a:pPr lvl="1">
              <a:buFontTx/>
              <a:buChar char="-"/>
            </a:pPr>
            <a:endParaRPr lang="en-US" sz="2400" dirty="0"/>
          </a:p>
          <a:p>
            <a:pPr marL="914400" lvl="2" indent="0">
              <a:buNone/>
            </a:pPr>
            <a:endParaRPr lang="en-US" dirty="0" smtClean="0"/>
          </a:p>
          <a:p>
            <a:pPr lvl="1"/>
            <a:endParaRPr lang="en-US" dirty="0"/>
          </a:p>
        </p:txBody>
      </p:sp>
    </p:spTree>
    <p:extLst>
      <p:ext uri="{BB962C8B-B14F-4D97-AF65-F5344CB8AC3E}">
        <p14:creationId xmlns:p14="http://schemas.microsoft.com/office/powerpoint/2010/main" val="3625218189"/>
      </p:ext>
    </p:extLst>
  </p:cSld>
  <p:clrMapOvr>
    <a:masterClrMapping/>
  </p:clrMapOvr>
  <p:transition>
    <p:blinds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1092</Words>
  <Application>Microsoft Office PowerPoint</Application>
  <PresentationFormat>On-screen Show (4:3)</PresentationFormat>
  <Paragraphs>181</Paragraphs>
  <Slides>24</Slides>
  <Notes>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 Financial Aid Issues in a  Competency-Based Education Model </vt:lpstr>
      <vt:lpstr>Competency-Based Education </vt:lpstr>
      <vt:lpstr>The principal mission of Western Governors University is to improve quality and expand access to post-secondary academic opportunity by providing a means for individuals to learn  independent of time or place and to earn  competency-based degrees and other  credentials that are credible to both  academic institutions and employers.</vt:lpstr>
      <vt:lpstr>Where are we now?</vt:lpstr>
      <vt:lpstr>PowerPoint Presentation</vt:lpstr>
      <vt:lpstr>PowerPoint Presentation</vt:lpstr>
      <vt:lpstr>Critical Elements of WGU Model for Student Success</vt:lpstr>
      <vt:lpstr>Critical Elements of WGU Model</vt:lpstr>
      <vt:lpstr>Critical Elements of WGU Model</vt:lpstr>
      <vt:lpstr>Growing Interest in CBE</vt:lpstr>
      <vt:lpstr>Partner Colleges Developing CBE Programs</vt:lpstr>
      <vt:lpstr>Design Principles for CBE</vt:lpstr>
      <vt:lpstr>PowerPoint Presentation</vt:lpstr>
      <vt:lpstr>Financial Aid Issues </vt:lpstr>
      <vt:lpstr>WGU Background</vt:lpstr>
      <vt:lpstr>WGU Background</vt:lpstr>
      <vt:lpstr>Measurement of SAP Competency Based Model</vt:lpstr>
      <vt:lpstr>SAP Overview</vt:lpstr>
      <vt:lpstr>Other Regulatory</vt:lpstr>
      <vt:lpstr>34 CFR 668.22(l)…</vt:lpstr>
      <vt:lpstr>34 CFR 668.22 (l)(7)…</vt:lpstr>
      <vt:lpstr>Determining Last Date of Attendance (LDA)</vt:lpstr>
      <vt:lpstr>Student Fraud Considerations</vt:lpstr>
      <vt:lpstr>Questions and Comments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User_Account</dc:creator>
  <cp:lastModifiedBy>Techadmin</cp:lastModifiedBy>
  <cp:revision>11</cp:revision>
  <dcterms:created xsi:type="dcterms:W3CDTF">2013-11-12T20:03:38Z</dcterms:created>
  <dcterms:modified xsi:type="dcterms:W3CDTF">2013-12-09T19:44:11Z</dcterms:modified>
</cp:coreProperties>
</file>