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docProps/custom.xml" ContentType="application/vnd.openxmlformats-officedocument.custom-properties+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719" r:id="rId1"/>
  </p:sldMasterIdLst>
  <p:sldIdLst>
    <p:sldId id="256" r:id="rId2"/>
    <p:sldId id="257" r:id="rId3"/>
    <p:sldId id="270" r:id="rId4"/>
    <p:sldId id="258" r:id="rId5"/>
    <p:sldId id="272" r:id="rId6"/>
    <p:sldId id="259" r:id="rId7"/>
    <p:sldId id="273" r:id="rId8"/>
    <p:sldId id="260" r:id="rId9"/>
    <p:sldId id="261" r:id="rId10"/>
    <p:sldId id="274" r:id="rId11"/>
    <p:sldId id="269" r:id="rId12"/>
    <p:sldId id="262" r:id="rId13"/>
    <p:sldId id="263" r:id="rId14"/>
    <p:sldId id="265" r:id="rId15"/>
    <p:sldId id="266" r:id="rId16"/>
    <p:sldId id="267" r:id="rId17"/>
    <p:sldId id="268" r:id="rId18"/>
    <p:sldId id="264" r:id="rId19"/>
    <p:sldId id="271" r:id="rId20"/>
  </p:sldIdLst>
  <p:sldSz cx="9144000" cy="6858000" type="screen4x3"/>
  <p:notesSz cx="6858000" cy="9144000"/>
  <p:defaultTextStyle>
    <a:defPPr>
      <a:defRPr lang="en-US"/>
    </a:defPPr>
    <a:lvl1pPr algn="l" rtl="0" eaLnBrk="0" fontAlgn="base" hangingPunct="0">
      <a:spcBef>
        <a:spcPct val="0"/>
      </a:spcBef>
      <a:spcAft>
        <a:spcPct val="0"/>
      </a:spcAft>
      <a:defRPr sz="2400" kern="1200">
        <a:solidFill>
          <a:schemeClr val="tx1"/>
        </a:solidFill>
        <a:latin typeface="Times New Roman" pitchFamily="18" charset="0"/>
        <a:ea typeface="+mn-ea"/>
        <a:cs typeface="+mn-cs"/>
      </a:defRPr>
    </a:lvl1pPr>
    <a:lvl2pPr marL="457200" algn="l" rtl="0" eaLnBrk="0" fontAlgn="base" hangingPunct="0">
      <a:spcBef>
        <a:spcPct val="0"/>
      </a:spcBef>
      <a:spcAft>
        <a:spcPct val="0"/>
      </a:spcAft>
      <a:defRPr sz="2400" kern="1200">
        <a:solidFill>
          <a:schemeClr val="tx1"/>
        </a:solidFill>
        <a:latin typeface="Times New Roman" pitchFamily="18" charset="0"/>
        <a:ea typeface="+mn-ea"/>
        <a:cs typeface="+mn-cs"/>
      </a:defRPr>
    </a:lvl2pPr>
    <a:lvl3pPr marL="914400" algn="l" rtl="0" eaLnBrk="0" fontAlgn="base" hangingPunct="0">
      <a:spcBef>
        <a:spcPct val="0"/>
      </a:spcBef>
      <a:spcAft>
        <a:spcPct val="0"/>
      </a:spcAft>
      <a:defRPr sz="2400" kern="1200">
        <a:solidFill>
          <a:schemeClr val="tx1"/>
        </a:solidFill>
        <a:latin typeface="Times New Roman" pitchFamily="18" charset="0"/>
        <a:ea typeface="+mn-ea"/>
        <a:cs typeface="+mn-cs"/>
      </a:defRPr>
    </a:lvl3pPr>
    <a:lvl4pPr marL="1371600" algn="l" rtl="0" eaLnBrk="0" fontAlgn="base" hangingPunct="0">
      <a:spcBef>
        <a:spcPct val="0"/>
      </a:spcBef>
      <a:spcAft>
        <a:spcPct val="0"/>
      </a:spcAft>
      <a:defRPr sz="2400" kern="1200">
        <a:solidFill>
          <a:schemeClr val="tx1"/>
        </a:solidFill>
        <a:latin typeface="Times New Roman" pitchFamily="18" charset="0"/>
        <a:ea typeface="+mn-ea"/>
        <a:cs typeface="+mn-cs"/>
      </a:defRPr>
    </a:lvl4pPr>
    <a:lvl5pPr marL="1828800" algn="l" rtl="0" eaLnBrk="0" fontAlgn="base" hangingPunct="0">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00"/>
    <a:srgbClr val="DAE4F2"/>
    <a:srgbClr val="45441B"/>
    <a:srgbClr val="99CCFF"/>
    <a:srgbClr val="FF9900"/>
    <a:srgbClr val="006666"/>
    <a:srgbClr val="336600"/>
    <a:srgbClr val="859B6B"/>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6" d="100"/>
          <a:sy n="66" d="100"/>
        </p:scale>
        <p:origin x="-558" y="-10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bwMode="gray">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60098" name="Rectangle 2"/>
          <p:cNvSpPr>
            <a:spLocks noGrp="1" noChangeArrowheads="1"/>
          </p:cNvSpPr>
          <p:nvPr>
            <p:ph type="ctrTitle"/>
          </p:nvPr>
        </p:nvSpPr>
        <p:spPr>
          <a:xfrm>
            <a:off x="304800" y="5229225"/>
            <a:ext cx="7723188" cy="762000"/>
          </a:xfrm>
        </p:spPr>
        <p:txBody>
          <a:bodyPr anchor="b"/>
          <a:lstStyle>
            <a:lvl1pPr algn="l">
              <a:defRPr/>
            </a:lvl1pPr>
          </a:lstStyle>
          <a:p>
            <a:r>
              <a:rPr lang="en-US"/>
              <a:t>Click to edit title style</a:t>
            </a:r>
          </a:p>
        </p:txBody>
      </p:sp>
      <p:sp>
        <p:nvSpPr>
          <p:cNvPr id="260099" name="Rectangle 3"/>
          <p:cNvSpPr>
            <a:spLocks noGrp="1" noChangeArrowheads="1"/>
          </p:cNvSpPr>
          <p:nvPr>
            <p:ph type="subTitle" idx="1"/>
          </p:nvPr>
        </p:nvSpPr>
        <p:spPr>
          <a:xfrm>
            <a:off x="304800" y="6021388"/>
            <a:ext cx="7723188" cy="792162"/>
          </a:xfrm>
        </p:spPr>
        <p:txBody>
          <a:bodyPr/>
          <a:lstStyle>
            <a:lvl1pPr marL="0" indent="0">
              <a:buFont typeface="Wingdings" pitchFamily="2" charset="2"/>
              <a:buNone/>
              <a:defRPr/>
            </a:lvl1pPr>
          </a:lstStyle>
          <a:p>
            <a:r>
              <a:rPr lang="en-US"/>
              <a:t>Click to edit subtitle style</a:t>
            </a:r>
          </a:p>
        </p:txBody>
      </p:sp>
      <p:sp>
        <p:nvSpPr>
          <p:cNvPr id="260100" name="Rectangle 4"/>
          <p:cNvSpPr>
            <a:spLocks noGrp="1" noChangeArrowheads="1"/>
          </p:cNvSpPr>
          <p:nvPr>
            <p:ph type="dt" sz="quarter" idx="2"/>
          </p:nvPr>
        </p:nvSpPr>
        <p:spPr/>
        <p:txBody>
          <a:bodyPr/>
          <a:lstStyle>
            <a:lvl1pPr>
              <a:defRPr/>
            </a:lvl1pPr>
          </a:lstStyle>
          <a:p>
            <a:endParaRPr lang="en-US"/>
          </a:p>
        </p:txBody>
      </p:sp>
      <p:sp>
        <p:nvSpPr>
          <p:cNvPr id="260101" name="Rectangle 5"/>
          <p:cNvSpPr>
            <a:spLocks noGrp="1" noChangeArrowheads="1"/>
          </p:cNvSpPr>
          <p:nvPr>
            <p:ph type="ftr" sz="quarter" idx="3"/>
          </p:nvPr>
        </p:nvSpPr>
        <p:spPr/>
        <p:txBody>
          <a:bodyPr/>
          <a:lstStyle>
            <a:lvl1pPr>
              <a:defRPr/>
            </a:lvl1pPr>
          </a:lstStyle>
          <a:p>
            <a:endParaRPr lang="en-US"/>
          </a:p>
        </p:txBody>
      </p:sp>
      <p:sp>
        <p:nvSpPr>
          <p:cNvPr id="260102" name="Rectangle 6"/>
          <p:cNvSpPr>
            <a:spLocks noGrp="1" noChangeArrowheads="1"/>
          </p:cNvSpPr>
          <p:nvPr>
            <p:ph type="sldNum" sz="quarter" idx="4"/>
          </p:nvPr>
        </p:nvSpPr>
        <p:spPr/>
        <p:txBody>
          <a:bodyPr/>
          <a:lstStyle>
            <a:lvl1pPr>
              <a:defRPr/>
            </a:lvl1pPr>
          </a:lstStyle>
          <a:p>
            <a:fld id="{02809AF4-F433-428F-86F6-B075E36BC299}" type="slidenum">
              <a:rPr lang="en-US"/>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223D30DE-8B0F-4776-8FA6-7B3457E52FA7}" type="slidenum">
              <a:rPr lang="en-US"/>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34150" y="333375"/>
            <a:ext cx="1924050" cy="619125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762000" y="333375"/>
            <a:ext cx="5619750" cy="619125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CC0B659D-F27B-4742-99CF-5AAB9238B400}" type="slidenum">
              <a:rPr lang="en-US"/>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CA872257-55AA-469B-8E90-B7DF850C0B16}" type="slidenum">
              <a:rPr lang="en-US"/>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E1282FE0-8998-4E99-95E0-73030C171129}" type="slidenum">
              <a:rPr lang="en-US"/>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762000" y="1773238"/>
            <a:ext cx="3771900" cy="475138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86300" y="1773238"/>
            <a:ext cx="3771900" cy="475138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B29AF2C2-028F-45DF-9ADA-8EF5C1ABF462}" type="slidenum">
              <a:rPr lang="en-US"/>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a:p>
        </p:txBody>
      </p:sp>
      <p:sp>
        <p:nvSpPr>
          <p:cNvPr id="8" name="Footer Placeholder 7"/>
          <p:cNvSpPr>
            <a:spLocks noGrp="1"/>
          </p:cNvSpPr>
          <p:nvPr>
            <p:ph type="ftr" sz="quarter" idx="11"/>
          </p:nvPr>
        </p:nvSpPr>
        <p:spPr/>
        <p:txBody>
          <a:bodyPr/>
          <a:lstStyle>
            <a:lvl1pPr>
              <a:defRPr/>
            </a:lvl1pPr>
          </a:lstStyle>
          <a:p>
            <a:endParaRPr lang="en-US"/>
          </a:p>
        </p:txBody>
      </p:sp>
      <p:sp>
        <p:nvSpPr>
          <p:cNvPr id="9" name="Slide Number Placeholder 8"/>
          <p:cNvSpPr>
            <a:spLocks noGrp="1"/>
          </p:cNvSpPr>
          <p:nvPr>
            <p:ph type="sldNum" sz="quarter" idx="12"/>
          </p:nvPr>
        </p:nvSpPr>
        <p:spPr/>
        <p:txBody>
          <a:bodyPr/>
          <a:lstStyle>
            <a:lvl1pPr>
              <a:defRPr/>
            </a:lvl1pPr>
          </a:lstStyle>
          <a:p>
            <a:fld id="{B9ABBF3B-8797-440E-9D14-9181205BEC89}" type="slidenum">
              <a:rPr lang="en-US"/>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a:p>
        </p:txBody>
      </p:sp>
      <p:sp>
        <p:nvSpPr>
          <p:cNvPr id="4" name="Footer Placeholder 3"/>
          <p:cNvSpPr>
            <a:spLocks noGrp="1"/>
          </p:cNvSpPr>
          <p:nvPr>
            <p:ph type="ftr" sz="quarter" idx="11"/>
          </p:nvPr>
        </p:nvSpPr>
        <p:spPr/>
        <p:txBody>
          <a:bodyPr/>
          <a:lstStyle>
            <a:lvl1pPr>
              <a:defRPr/>
            </a:lvl1pPr>
          </a:lstStyle>
          <a:p>
            <a:endParaRPr lang="en-US"/>
          </a:p>
        </p:txBody>
      </p:sp>
      <p:sp>
        <p:nvSpPr>
          <p:cNvPr id="5" name="Slide Number Placeholder 4"/>
          <p:cNvSpPr>
            <a:spLocks noGrp="1"/>
          </p:cNvSpPr>
          <p:nvPr>
            <p:ph type="sldNum" sz="quarter" idx="12"/>
          </p:nvPr>
        </p:nvSpPr>
        <p:spPr/>
        <p:txBody>
          <a:bodyPr/>
          <a:lstStyle>
            <a:lvl1pPr>
              <a:defRPr/>
            </a:lvl1pPr>
          </a:lstStyle>
          <a:p>
            <a:fld id="{A421AB46-6A77-47DB-890E-0A1FC468E503}" type="slidenum">
              <a:rPr lang="en-US"/>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3"/>
          <p:cNvSpPr>
            <a:spLocks noGrp="1"/>
          </p:cNvSpPr>
          <p:nvPr>
            <p:ph type="sldNum" sz="quarter" idx="12"/>
          </p:nvPr>
        </p:nvSpPr>
        <p:spPr/>
        <p:txBody>
          <a:bodyPr/>
          <a:lstStyle>
            <a:lvl1pPr>
              <a:defRPr/>
            </a:lvl1pPr>
          </a:lstStyle>
          <a:p>
            <a:fld id="{6B28B8D7-5266-43CD-A011-786C05321833}" type="slidenum">
              <a:rPr lang="en-US"/>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9BA089A9-FD75-411E-ADEA-40737ED48FD3}" type="slidenum">
              <a:rPr lang="en-US"/>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1E37CB2D-8CE6-42ED-B27F-9002C48D9E65}" type="slidenum">
              <a:rPr lang="en-US"/>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259074" name="Rectangle 2"/>
          <p:cNvSpPr>
            <a:spLocks noGrp="1" noChangeArrowheads="1"/>
          </p:cNvSpPr>
          <p:nvPr>
            <p:ph type="title"/>
          </p:nvPr>
        </p:nvSpPr>
        <p:spPr bwMode="auto">
          <a:xfrm>
            <a:off x="762000" y="333375"/>
            <a:ext cx="7696200" cy="1066800"/>
          </a:xfrm>
          <a:prstGeom prst="rect">
            <a:avLst/>
          </a:prstGeom>
          <a:noFill/>
          <a:ln w="9525">
            <a:noFill/>
            <a:miter lim="800000"/>
            <a:headEnd/>
            <a:tailEnd/>
          </a:ln>
          <a:effectLst>
            <a:outerShdw dist="35921" dir="2700000" algn="ctr" rotWithShape="0">
              <a:schemeClr val="bg1"/>
            </a:outerShdw>
          </a:effectLst>
        </p:spPr>
        <p:txBody>
          <a:bodyPr vert="horz" wrap="square" lIns="91440" tIns="45720" rIns="91440" bIns="45720" numCol="1" anchor="ctr" anchorCtr="0" compatLnSpc="1">
            <a:prstTxWarp prst="textNoShape">
              <a:avLst/>
            </a:prstTxWarp>
          </a:bodyPr>
          <a:lstStyle/>
          <a:p>
            <a:pPr lvl="0"/>
            <a:r>
              <a:rPr lang="en-US" smtClean="0"/>
              <a:t>Click to edit title style</a:t>
            </a:r>
          </a:p>
        </p:txBody>
      </p:sp>
      <p:sp>
        <p:nvSpPr>
          <p:cNvPr id="259075" name="Rectangle 3"/>
          <p:cNvSpPr>
            <a:spLocks noGrp="1" noChangeArrowheads="1"/>
          </p:cNvSpPr>
          <p:nvPr>
            <p:ph type="body" idx="1"/>
          </p:nvPr>
        </p:nvSpPr>
        <p:spPr bwMode="auto">
          <a:xfrm>
            <a:off x="762000" y="1773238"/>
            <a:ext cx="7696200" cy="4751387"/>
          </a:xfrm>
          <a:prstGeom prst="rect">
            <a:avLst/>
          </a:prstGeom>
          <a:noFill/>
          <a:ln w="9525">
            <a:noFill/>
            <a:miter lim="800000"/>
            <a:headEnd/>
            <a:tailEnd/>
          </a:ln>
          <a:effectLst>
            <a:outerShdw dist="35921" dir="2700000" algn="ctr" rotWithShape="0">
              <a:schemeClr val="bg1"/>
            </a:outerShdw>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259079" name="Rectangle 7"/>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endParaRPr lang="en-US"/>
          </a:p>
        </p:txBody>
      </p:sp>
      <p:sp>
        <p:nvSpPr>
          <p:cNvPr id="259080" name="Rectangle 8"/>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endParaRPr lang="en-US"/>
          </a:p>
        </p:txBody>
      </p:sp>
      <p:sp>
        <p:nvSpPr>
          <p:cNvPr id="259081" name="Rectangle 9"/>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fld id="{A6F22B38-6B46-4E5C-8D71-5C915904E314}" type="slidenum">
              <a:rPr lang="en-US"/>
              <a:pPr/>
              <a:t>‹#›</a:t>
            </a:fld>
            <a:endParaRPr lang="en-US"/>
          </a:p>
        </p:txBody>
      </p:sp>
    </p:spTree>
  </p:cSld>
  <p:clrMap bg1="dk2" tx1="lt1" bg2="dk1" tx2="lt2" accent1="accent1" accent2="accent2" accent3="accent3" accent4="accent4" accent5="accent5" accent6="accent6" hlink="hlink" folHlink="folHlink"/>
  <p:sldLayoutIdLst>
    <p:sldLayoutId id="2147483720" r:id="rId1"/>
    <p:sldLayoutId id="2147483721" r:id="rId2"/>
    <p:sldLayoutId id="2147483722" r:id="rId3"/>
    <p:sldLayoutId id="2147483723" r:id="rId4"/>
    <p:sldLayoutId id="2147483724" r:id="rId5"/>
    <p:sldLayoutId id="2147483725" r:id="rId6"/>
    <p:sldLayoutId id="2147483726" r:id="rId7"/>
    <p:sldLayoutId id="2147483727" r:id="rId8"/>
    <p:sldLayoutId id="2147483728" r:id="rId9"/>
    <p:sldLayoutId id="2147483729" r:id="rId10"/>
    <p:sldLayoutId id="2147483730" r:id="rId11"/>
  </p:sldLayoutIdLst>
  <p:txStyles>
    <p:titleStyle>
      <a:lvl1pPr algn="ctr" rtl="0" eaLnBrk="0" fontAlgn="base" hangingPunct="0">
        <a:spcBef>
          <a:spcPct val="0"/>
        </a:spcBef>
        <a:spcAft>
          <a:spcPct val="0"/>
        </a:spcAft>
        <a:defRPr kumimoji="1" sz="4400">
          <a:solidFill>
            <a:schemeClr val="tx2"/>
          </a:solidFill>
          <a:latin typeface="+mj-lt"/>
          <a:ea typeface="+mj-ea"/>
          <a:cs typeface="+mj-cs"/>
        </a:defRPr>
      </a:lvl1pPr>
      <a:lvl2pPr algn="ctr" rtl="0" eaLnBrk="0" fontAlgn="base" hangingPunct="0">
        <a:spcBef>
          <a:spcPct val="0"/>
        </a:spcBef>
        <a:spcAft>
          <a:spcPct val="0"/>
        </a:spcAft>
        <a:defRPr kumimoji="1" sz="4400">
          <a:solidFill>
            <a:schemeClr val="tx2"/>
          </a:solidFill>
          <a:latin typeface="Tahoma" pitchFamily="34" charset="0"/>
        </a:defRPr>
      </a:lvl2pPr>
      <a:lvl3pPr algn="ctr" rtl="0" eaLnBrk="0" fontAlgn="base" hangingPunct="0">
        <a:spcBef>
          <a:spcPct val="0"/>
        </a:spcBef>
        <a:spcAft>
          <a:spcPct val="0"/>
        </a:spcAft>
        <a:defRPr kumimoji="1" sz="4400">
          <a:solidFill>
            <a:schemeClr val="tx2"/>
          </a:solidFill>
          <a:latin typeface="Tahoma" pitchFamily="34" charset="0"/>
        </a:defRPr>
      </a:lvl3pPr>
      <a:lvl4pPr algn="ctr" rtl="0" eaLnBrk="0" fontAlgn="base" hangingPunct="0">
        <a:spcBef>
          <a:spcPct val="0"/>
        </a:spcBef>
        <a:spcAft>
          <a:spcPct val="0"/>
        </a:spcAft>
        <a:defRPr kumimoji="1" sz="4400">
          <a:solidFill>
            <a:schemeClr val="tx2"/>
          </a:solidFill>
          <a:latin typeface="Tahoma" pitchFamily="34" charset="0"/>
        </a:defRPr>
      </a:lvl4pPr>
      <a:lvl5pPr algn="ctr" rtl="0" eaLnBrk="0" fontAlgn="base" hangingPunct="0">
        <a:spcBef>
          <a:spcPct val="0"/>
        </a:spcBef>
        <a:spcAft>
          <a:spcPct val="0"/>
        </a:spcAft>
        <a:defRPr kumimoji="1" sz="4400">
          <a:solidFill>
            <a:schemeClr val="tx2"/>
          </a:solidFill>
          <a:latin typeface="Tahoma" pitchFamily="34" charset="0"/>
        </a:defRPr>
      </a:lvl5pPr>
      <a:lvl6pPr marL="457200" algn="ctr" rtl="0" eaLnBrk="0" fontAlgn="base" hangingPunct="0">
        <a:spcBef>
          <a:spcPct val="0"/>
        </a:spcBef>
        <a:spcAft>
          <a:spcPct val="0"/>
        </a:spcAft>
        <a:defRPr kumimoji="1" sz="4400">
          <a:solidFill>
            <a:schemeClr val="tx2"/>
          </a:solidFill>
          <a:latin typeface="Tahoma" pitchFamily="34" charset="0"/>
        </a:defRPr>
      </a:lvl6pPr>
      <a:lvl7pPr marL="914400" algn="ctr" rtl="0" eaLnBrk="0" fontAlgn="base" hangingPunct="0">
        <a:spcBef>
          <a:spcPct val="0"/>
        </a:spcBef>
        <a:spcAft>
          <a:spcPct val="0"/>
        </a:spcAft>
        <a:defRPr kumimoji="1" sz="4400">
          <a:solidFill>
            <a:schemeClr val="tx2"/>
          </a:solidFill>
          <a:latin typeface="Tahoma" pitchFamily="34" charset="0"/>
        </a:defRPr>
      </a:lvl7pPr>
      <a:lvl8pPr marL="1371600" algn="ctr" rtl="0" eaLnBrk="0" fontAlgn="base" hangingPunct="0">
        <a:spcBef>
          <a:spcPct val="0"/>
        </a:spcBef>
        <a:spcAft>
          <a:spcPct val="0"/>
        </a:spcAft>
        <a:defRPr kumimoji="1" sz="4400">
          <a:solidFill>
            <a:schemeClr val="tx2"/>
          </a:solidFill>
          <a:latin typeface="Tahoma" pitchFamily="34" charset="0"/>
        </a:defRPr>
      </a:lvl8pPr>
      <a:lvl9pPr marL="1828800" algn="ctr" rtl="0" eaLnBrk="0" fontAlgn="base" hangingPunct="0">
        <a:spcBef>
          <a:spcPct val="0"/>
        </a:spcBef>
        <a:spcAft>
          <a:spcPct val="0"/>
        </a:spcAft>
        <a:defRPr kumimoji="1" sz="4400">
          <a:solidFill>
            <a:schemeClr val="tx2"/>
          </a:solidFill>
          <a:latin typeface="Tahoma" pitchFamily="34" charset="0"/>
        </a:defRPr>
      </a:lvl9pPr>
    </p:titleStyle>
    <p:bodyStyle>
      <a:lvl1pPr marL="342900" indent="-342900" algn="l" rtl="0" eaLnBrk="0" fontAlgn="base" hangingPunct="0">
        <a:spcBef>
          <a:spcPct val="20000"/>
        </a:spcBef>
        <a:spcAft>
          <a:spcPct val="0"/>
        </a:spcAft>
        <a:buClr>
          <a:schemeClr val="accent1"/>
        </a:buClr>
        <a:buSzPct val="75000"/>
        <a:buFont typeface="Wingdings" pitchFamily="2" charset="2"/>
        <a:buChar char="l"/>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accent1"/>
        </a:buClr>
        <a:buSzPct val="75000"/>
        <a:buFont typeface="Wingdings" pitchFamily="2" charset="2"/>
        <a:buChar char="l"/>
        <a:defRPr kumimoji="1" sz="2800">
          <a:solidFill>
            <a:schemeClr val="tx1"/>
          </a:solidFill>
          <a:latin typeface="+mn-lt"/>
        </a:defRPr>
      </a:lvl2pPr>
      <a:lvl3pPr marL="1143000" indent="-228600" algn="l" rtl="0" eaLnBrk="0" fontAlgn="base" hangingPunct="0">
        <a:spcBef>
          <a:spcPct val="20000"/>
        </a:spcBef>
        <a:spcAft>
          <a:spcPct val="0"/>
        </a:spcAft>
        <a:buClr>
          <a:schemeClr val="accent1"/>
        </a:buClr>
        <a:buSzPct val="75000"/>
        <a:buFont typeface="Wingdings" pitchFamily="2" charset="2"/>
        <a:buChar char="l"/>
        <a:defRPr kumimoji="1" sz="2400">
          <a:solidFill>
            <a:schemeClr val="tx1"/>
          </a:solidFill>
          <a:latin typeface="+mn-lt"/>
        </a:defRPr>
      </a:lvl3pPr>
      <a:lvl4pPr marL="1562100" indent="-228600" algn="l" rtl="0" eaLnBrk="0" fontAlgn="base" hangingPunct="0">
        <a:spcBef>
          <a:spcPct val="20000"/>
        </a:spcBef>
        <a:spcAft>
          <a:spcPct val="0"/>
        </a:spcAft>
        <a:buClr>
          <a:schemeClr val="accent1"/>
        </a:buClr>
        <a:buSzPct val="75000"/>
        <a:buFont typeface="Wingdings" pitchFamily="2" charset="2"/>
        <a:buChar char="l"/>
        <a:defRPr kumimoji="1" sz="2000">
          <a:solidFill>
            <a:schemeClr val="tx1"/>
          </a:solidFill>
          <a:latin typeface="+mn-lt"/>
        </a:defRPr>
      </a:lvl4pPr>
      <a:lvl5pPr marL="1981200" indent="-228600" algn="l" rtl="0" eaLnBrk="0" fontAlgn="base" hangingPunct="0">
        <a:spcBef>
          <a:spcPct val="20000"/>
        </a:spcBef>
        <a:spcAft>
          <a:spcPct val="0"/>
        </a:spcAft>
        <a:buClr>
          <a:schemeClr val="accent1"/>
        </a:buClr>
        <a:buSzPct val="75000"/>
        <a:buFont typeface="Wingdings" pitchFamily="2" charset="2"/>
        <a:buChar char="l"/>
        <a:defRPr kumimoji="1" sz="2000">
          <a:solidFill>
            <a:schemeClr val="tx1"/>
          </a:solidFill>
          <a:latin typeface="+mn-lt"/>
        </a:defRPr>
      </a:lvl5pPr>
      <a:lvl6pPr marL="2438400" indent="-228600" algn="l" rtl="0" eaLnBrk="0" fontAlgn="base" hangingPunct="0">
        <a:spcBef>
          <a:spcPct val="20000"/>
        </a:spcBef>
        <a:spcAft>
          <a:spcPct val="0"/>
        </a:spcAft>
        <a:buClr>
          <a:schemeClr val="accent1"/>
        </a:buClr>
        <a:buSzPct val="75000"/>
        <a:buFont typeface="Wingdings" pitchFamily="2" charset="2"/>
        <a:buChar char="l"/>
        <a:defRPr kumimoji="1" sz="2000">
          <a:solidFill>
            <a:schemeClr val="tx1"/>
          </a:solidFill>
          <a:latin typeface="+mn-lt"/>
        </a:defRPr>
      </a:lvl6pPr>
      <a:lvl7pPr marL="2895600" indent="-228600" algn="l" rtl="0" eaLnBrk="0" fontAlgn="base" hangingPunct="0">
        <a:spcBef>
          <a:spcPct val="20000"/>
        </a:spcBef>
        <a:spcAft>
          <a:spcPct val="0"/>
        </a:spcAft>
        <a:buClr>
          <a:schemeClr val="accent1"/>
        </a:buClr>
        <a:buSzPct val="75000"/>
        <a:buFont typeface="Wingdings" pitchFamily="2" charset="2"/>
        <a:buChar char="l"/>
        <a:defRPr kumimoji="1" sz="2000">
          <a:solidFill>
            <a:schemeClr val="tx1"/>
          </a:solidFill>
          <a:latin typeface="+mn-lt"/>
        </a:defRPr>
      </a:lvl7pPr>
      <a:lvl8pPr marL="3352800" indent="-228600" algn="l" rtl="0" eaLnBrk="0" fontAlgn="base" hangingPunct="0">
        <a:spcBef>
          <a:spcPct val="20000"/>
        </a:spcBef>
        <a:spcAft>
          <a:spcPct val="0"/>
        </a:spcAft>
        <a:buClr>
          <a:schemeClr val="accent1"/>
        </a:buClr>
        <a:buSzPct val="75000"/>
        <a:buFont typeface="Wingdings" pitchFamily="2" charset="2"/>
        <a:buChar char="l"/>
        <a:defRPr kumimoji="1" sz="2000">
          <a:solidFill>
            <a:schemeClr val="tx1"/>
          </a:solidFill>
          <a:latin typeface="+mn-lt"/>
        </a:defRPr>
      </a:lvl8pPr>
      <a:lvl9pPr marL="3810000" indent="-228600" algn="l" rtl="0" eaLnBrk="0" fontAlgn="base" hangingPunct="0">
        <a:spcBef>
          <a:spcPct val="20000"/>
        </a:spcBef>
        <a:spcAft>
          <a:spcPct val="0"/>
        </a:spcAft>
        <a:buClr>
          <a:schemeClr val="accent1"/>
        </a:buClr>
        <a:buSzPct val="75000"/>
        <a:buFont typeface="Wingdings" pitchFamily="2" charset="2"/>
        <a:buChar char="l"/>
        <a:defRPr kumimoji="1"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2146" name="Rectangle 2"/>
          <p:cNvSpPr>
            <a:spLocks noGrp="1" noChangeArrowheads="1"/>
          </p:cNvSpPr>
          <p:nvPr>
            <p:ph type="ctrTitle"/>
          </p:nvPr>
        </p:nvSpPr>
        <p:spPr>
          <a:xfrm>
            <a:off x="228600" y="5638800"/>
            <a:ext cx="8077200" cy="1066800"/>
          </a:xfrm>
        </p:spPr>
        <p:txBody>
          <a:bodyPr/>
          <a:lstStyle/>
          <a:p>
            <a:r>
              <a:rPr lang="en-US" sz="5400">
                <a:solidFill>
                  <a:srgbClr val="FF9900"/>
                </a:solidFill>
              </a:rPr>
              <a:t>What is CASFAA, CCCSFAAA and CLFE?</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2626" name="Rectangle 2"/>
          <p:cNvSpPr>
            <a:spLocks noGrp="1" noChangeArrowheads="1"/>
          </p:cNvSpPr>
          <p:nvPr>
            <p:ph type="title"/>
          </p:nvPr>
        </p:nvSpPr>
        <p:spPr/>
        <p:txBody>
          <a:bodyPr/>
          <a:lstStyle/>
          <a:p>
            <a:r>
              <a:rPr lang="en-US">
                <a:solidFill>
                  <a:srgbClr val="FF9900"/>
                </a:solidFill>
              </a:rPr>
              <a:t>CCCSFAAA</a:t>
            </a:r>
          </a:p>
        </p:txBody>
      </p:sp>
      <p:sp>
        <p:nvSpPr>
          <p:cNvPr id="282627" name="Rectangle 3"/>
          <p:cNvSpPr>
            <a:spLocks noGrp="1" noChangeArrowheads="1"/>
          </p:cNvSpPr>
          <p:nvPr>
            <p:ph type="body" idx="1"/>
          </p:nvPr>
        </p:nvSpPr>
        <p:spPr/>
        <p:txBody>
          <a:bodyPr/>
          <a:lstStyle/>
          <a:p>
            <a:r>
              <a:rPr lang="en-US" sz="2800">
                <a:solidFill>
                  <a:srgbClr val="FF9900"/>
                </a:solidFill>
              </a:rPr>
              <a:t>CCCSFAAA’s</a:t>
            </a:r>
            <a:r>
              <a:rPr lang="en-US" sz="2800"/>
              <a:t> mission statement:</a:t>
            </a:r>
          </a:p>
          <a:p>
            <a:pPr>
              <a:buFont typeface="Wingdings" pitchFamily="2" charset="2"/>
              <a:buNone/>
            </a:pPr>
            <a:endParaRPr lang="en-US" sz="2800"/>
          </a:p>
          <a:p>
            <a:r>
              <a:rPr lang="en-US" sz="2800"/>
              <a:t>Second, that the </a:t>
            </a:r>
            <a:r>
              <a:rPr lang="en-US" sz="2800">
                <a:solidFill>
                  <a:schemeClr val="tx2"/>
                </a:solidFill>
              </a:rPr>
              <a:t>effective administration</a:t>
            </a:r>
            <a:r>
              <a:rPr lang="en-US" sz="2800"/>
              <a:t> of financial aid programs require accurate, current and focused information on federal and state legislation and regulations governing the student financial aid programs; and</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7506" name="Rectangle 2"/>
          <p:cNvSpPr>
            <a:spLocks noGrp="1" noChangeArrowheads="1"/>
          </p:cNvSpPr>
          <p:nvPr>
            <p:ph type="title"/>
          </p:nvPr>
        </p:nvSpPr>
        <p:spPr/>
        <p:txBody>
          <a:bodyPr/>
          <a:lstStyle/>
          <a:p>
            <a:r>
              <a:rPr lang="en-US">
                <a:solidFill>
                  <a:srgbClr val="FF9900"/>
                </a:solidFill>
              </a:rPr>
              <a:t>CCCSFAAA</a:t>
            </a:r>
          </a:p>
        </p:txBody>
      </p:sp>
      <p:sp>
        <p:nvSpPr>
          <p:cNvPr id="277507" name="Rectangle 3"/>
          <p:cNvSpPr>
            <a:spLocks noGrp="1" noChangeArrowheads="1"/>
          </p:cNvSpPr>
          <p:nvPr>
            <p:ph type="body" idx="1"/>
          </p:nvPr>
        </p:nvSpPr>
        <p:spPr/>
        <p:txBody>
          <a:bodyPr/>
          <a:lstStyle/>
          <a:p>
            <a:r>
              <a:rPr lang="en-US" sz="2800"/>
              <a:t>Third, </a:t>
            </a:r>
            <a:r>
              <a:rPr lang="en-US" sz="2800">
                <a:solidFill>
                  <a:schemeClr val="tx2"/>
                </a:solidFill>
              </a:rPr>
              <a:t>communication</a:t>
            </a:r>
            <a:r>
              <a:rPr lang="en-US" sz="2800"/>
              <a:t> between members of the profession, government agencies, private and community organizations is critical to the development of effective financial aid programs and the advancement of our profession</a:t>
            </a:r>
          </a:p>
          <a:p>
            <a:endParaRPr lang="en-US" sz="280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0338" name="Rectangle 2"/>
          <p:cNvSpPr>
            <a:spLocks noGrp="1" noChangeArrowheads="1"/>
          </p:cNvSpPr>
          <p:nvPr>
            <p:ph type="title"/>
          </p:nvPr>
        </p:nvSpPr>
        <p:spPr/>
        <p:txBody>
          <a:bodyPr/>
          <a:lstStyle/>
          <a:p>
            <a:r>
              <a:rPr lang="en-US">
                <a:solidFill>
                  <a:srgbClr val="FF9900"/>
                </a:solidFill>
              </a:rPr>
              <a:t>California Lenders for Education</a:t>
            </a:r>
          </a:p>
        </p:txBody>
      </p:sp>
      <p:sp>
        <p:nvSpPr>
          <p:cNvPr id="270339" name="Rectangle 3"/>
          <p:cNvSpPr>
            <a:spLocks noGrp="1" noChangeArrowheads="1"/>
          </p:cNvSpPr>
          <p:nvPr>
            <p:ph type="body" idx="1"/>
          </p:nvPr>
        </p:nvSpPr>
        <p:spPr/>
        <p:txBody>
          <a:bodyPr/>
          <a:lstStyle/>
          <a:p>
            <a:pPr algn="just" eaLnBrk="1" hangingPunct="1">
              <a:spcBef>
                <a:spcPct val="0"/>
              </a:spcBef>
              <a:buClrTx/>
              <a:buSzTx/>
              <a:buFontTx/>
              <a:buChar char="•"/>
            </a:pPr>
            <a:r>
              <a:rPr kumimoji="0" lang="en-US" sz="2800">
                <a:solidFill>
                  <a:srgbClr val="FF9900"/>
                </a:solidFill>
              </a:rPr>
              <a:t>CLFE</a:t>
            </a:r>
            <a:r>
              <a:rPr kumimoji="0" lang="en-US" sz="2800">
                <a:solidFill>
                  <a:schemeClr val="tx2"/>
                </a:solidFill>
              </a:rPr>
              <a:t> </a:t>
            </a:r>
            <a:r>
              <a:rPr lang="en-US" sz="2800"/>
              <a:t>formed in 1988 and incorporated as a non-profit mutual benefit corporation</a:t>
            </a:r>
          </a:p>
          <a:p>
            <a:pPr algn="just" eaLnBrk="1" hangingPunct="1">
              <a:spcBef>
                <a:spcPct val="0"/>
              </a:spcBef>
              <a:buClrTx/>
              <a:buSzTx/>
              <a:buFontTx/>
              <a:buNone/>
            </a:pPr>
            <a:endParaRPr kumimoji="0" lang="en-US" sz="2800">
              <a:solidFill>
                <a:schemeClr val="tx2"/>
              </a:solidFill>
            </a:endParaRPr>
          </a:p>
          <a:p>
            <a:pPr algn="just" eaLnBrk="1" hangingPunct="1">
              <a:spcBef>
                <a:spcPct val="0"/>
              </a:spcBef>
              <a:buClrTx/>
              <a:buSzTx/>
              <a:buFontTx/>
              <a:buChar char="•"/>
            </a:pPr>
            <a:r>
              <a:rPr kumimoji="0" lang="en-US" sz="2800">
                <a:solidFill>
                  <a:srgbClr val="FF9900"/>
                </a:solidFill>
              </a:rPr>
              <a:t>CLFE</a:t>
            </a:r>
            <a:r>
              <a:rPr kumimoji="0" lang="en-US" sz="2800">
                <a:solidFill>
                  <a:schemeClr val="tx2"/>
                </a:solidFill>
              </a:rPr>
              <a:t> </a:t>
            </a:r>
            <a:r>
              <a:rPr lang="en-US" sz="2800"/>
              <a:t>is an association represented by lenders, secondary markets, servicers and guaranty agencies</a:t>
            </a:r>
            <a:r>
              <a:rPr kumimoji="0" lang="en-US">
                <a:solidFill>
                  <a:srgbClr val="000000"/>
                </a:solidFill>
              </a:rPr>
              <a:t> </a:t>
            </a:r>
          </a:p>
          <a:p>
            <a:endParaRPr lang="en-US"/>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1362" name="Rectangle 2"/>
          <p:cNvSpPr>
            <a:spLocks noGrp="1" noChangeArrowheads="1"/>
          </p:cNvSpPr>
          <p:nvPr>
            <p:ph type="title"/>
          </p:nvPr>
        </p:nvSpPr>
        <p:spPr/>
        <p:txBody>
          <a:bodyPr/>
          <a:lstStyle/>
          <a:p>
            <a:r>
              <a:rPr lang="en-US">
                <a:solidFill>
                  <a:srgbClr val="FF9900"/>
                </a:solidFill>
              </a:rPr>
              <a:t>CLFE</a:t>
            </a:r>
          </a:p>
        </p:txBody>
      </p:sp>
      <p:sp>
        <p:nvSpPr>
          <p:cNvPr id="271363" name="Rectangle 3"/>
          <p:cNvSpPr>
            <a:spLocks noGrp="1" noChangeArrowheads="1"/>
          </p:cNvSpPr>
          <p:nvPr>
            <p:ph type="body" idx="1"/>
          </p:nvPr>
        </p:nvSpPr>
        <p:spPr/>
        <p:txBody>
          <a:bodyPr/>
          <a:lstStyle/>
          <a:p>
            <a:r>
              <a:rPr kumimoji="0" lang="en-US" sz="2800">
                <a:solidFill>
                  <a:srgbClr val="FF9900"/>
                </a:solidFill>
              </a:rPr>
              <a:t>CLFE</a:t>
            </a:r>
            <a:r>
              <a:rPr lang="en-US" sz="2800">
                <a:solidFill>
                  <a:schemeClr val="tx2"/>
                </a:solidFill>
              </a:rPr>
              <a:t> </a:t>
            </a:r>
            <a:r>
              <a:rPr lang="en-US" sz="2800"/>
              <a:t>defines common goals and engages in activities to improve and preserve the quality and integrity of education loan products and services delivered to students and colleges in the State of California through a diverse coalition of industry participants</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3410" name="Rectangle 2"/>
          <p:cNvSpPr>
            <a:spLocks noGrp="1" noChangeArrowheads="1"/>
          </p:cNvSpPr>
          <p:nvPr>
            <p:ph type="title"/>
          </p:nvPr>
        </p:nvSpPr>
        <p:spPr/>
        <p:txBody>
          <a:bodyPr/>
          <a:lstStyle/>
          <a:p>
            <a:r>
              <a:rPr lang="en-US">
                <a:solidFill>
                  <a:srgbClr val="FF9900"/>
                </a:solidFill>
              </a:rPr>
              <a:t>CLFE</a:t>
            </a:r>
          </a:p>
        </p:txBody>
      </p:sp>
      <p:sp>
        <p:nvSpPr>
          <p:cNvPr id="273411" name="Rectangle 3"/>
          <p:cNvSpPr>
            <a:spLocks noGrp="1" noChangeArrowheads="1"/>
          </p:cNvSpPr>
          <p:nvPr>
            <p:ph type="body" idx="1"/>
          </p:nvPr>
        </p:nvSpPr>
        <p:spPr/>
        <p:txBody>
          <a:bodyPr/>
          <a:lstStyle/>
          <a:p>
            <a:r>
              <a:rPr lang="en-US" sz="2800">
                <a:solidFill>
                  <a:srgbClr val="FF9900"/>
                </a:solidFill>
              </a:rPr>
              <a:t>CLFE</a:t>
            </a:r>
            <a:r>
              <a:rPr lang="en-US" sz="2800" b="1">
                <a:solidFill>
                  <a:srgbClr val="1E1571"/>
                </a:solidFill>
              </a:rPr>
              <a:t> </a:t>
            </a:r>
            <a:r>
              <a:rPr lang="en-US" sz="2800"/>
              <a:t>is </a:t>
            </a:r>
            <a:r>
              <a:rPr lang="en-US" sz="2800" b="1">
                <a:solidFill>
                  <a:schemeClr val="tx2"/>
                </a:solidFill>
              </a:rPr>
              <a:t>committed</a:t>
            </a:r>
            <a:r>
              <a:rPr lang="en-US" sz="2800"/>
              <a:t> to serving the needs of California students, parents and schools</a:t>
            </a:r>
          </a:p>
          <a:p>
            <a:endParaRPr lang="en-US" sz="2800"/>
          </a:p>
          <a:p>
            <a:r>
              <a:rPr lang="en-US" sz="2800"/>
              <a:t> </a:t>
            </a:r>
            <a:r>
              <a:rPr lang="en-US" sz="2800">
                <a:solidFill>
                  <a:srgbClr val="FF9900"/>
                </a:solidFill>
              </a:rPr>
              <a:t>CLFE</a:t>
            </a:r>
            <a:r>
              <a:rPr lang="en-US" sz="2800">
                <a:solidFill>
                  <a:schemeClr val="tx2"/>
                </a:solidFill>
              </a:rPr>
              <a:t> </a:t>
            </a:r>
            <a:r>
              <a:rPr lang="en-US" sz="2800" b="1">
                <a:solidFill>
                  <a:schemeClr val="tx2"/>
                </a:solidFill>
              </a:rPr>
              <a:t>partners</a:t>
            </a:r>
            <a:r>
              <a:rPr lang="en-US" sz="2800"/>
              <a:t> in the delivery and administration of education loans</a:t>
            </a:r>
            <a:br>
              <a:rPr lang="en-US" sz="2800"/>
            </a:br>
            <a:endParaRPr lang="en-US" sz="2800"/>
          </a:p>
          <a:p>
            <a:r>
              <a:rPr lang="en-US" sz="2800">
                <a:solidFill>
                  <a:srgbClr val="FF9900"/>
                </a:solidFill>
              </a:rPr>
              <a:t>CLFE</a:t>
            </a:r>
            <a:r>
              <a:rPr lang="en-US" sz="2800"/>
              <a:t> promotes </a:t>
            </a:r>
            <a:r>
              <a:rPr lang="en-US" sz="2800" b="1">
                <a:solidFill>
                  <a:schemeClr val="tx2"/>
                </a:solidFill>
              </a:rPr>
              <a:t>responsible</a:t>
            </a:r>
            <a:r>
              <a:rPr lang="en-US" sz="2800" b="1"/>
              <a:t> </a:t>
            </a:r>
            <a:r>
              <a:rPr lang="en-US" sz="2800"/>
              <a:t>borrowing, default prevention/aversion and debt management</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4434" name="Rectangle 2"/>
          <p:cNvSpPr>
            <a:spLocks noGrp="1" noChangeArrowheads="1"/>
          </p:cNvSpPr>
          <p:nvPr>
            <p:ph type="title"/>
          </p:nvPr>
        </p:nvSpPr>
        <p:spPr/>
        <p:txBody>
          <a:bodyPr/>
          <a:lstStyle/>
          <a:p>
            <a:r>
              <a:rPr lang="en-US">
                <a:solidFill>
                  <a:srgbClr val="FF9900"/>
                </a:solidFill>
              </a:rPr>
              <a:t>Association Leadership</a:t>
            </a:r>
          </a:p>
        </p:txBody>
      </p:sp>
      <p:sp>
        <p:nvSpPr>
          <p:cNvPr id="274435" name="Rectangle 3"/>
          <p:cNvSpPr>
            <a:spLocks noGrp="1" noChangeArrowheads="1"/>
          </p:cNvSpPr>
          <p:nvPr>
            <p:ph type="body" idx="1"/>
          </p:nvPr>
        </p:nvSpPr>
        <p:spPr/>
        <p:txBody>
          <a:bodyPr/>
          <a:lstStyle/>
          <a:p>
            <a:pPr>
              <a:buFont typeface="Wingdings" pitchFamily="2" charset="2"/>
              <a:buNone/>
            </a:pPr>
            <a:r>
              <a:rPr lang="en-US" sz="2400">
                <a:solidFill>
                  <a:srgbClr val="FF9900"/>
                </a:solidFill>
              </a:rPr>
              <a:t>CASFAA President</a:t>
            </a:r>
          </a:p>
          <a:p>
            <a:pPr>
              <a:buFont typeface="Wingdings" pitchFamily="2" charset="2"/>
              <a:buNone/>
            </a:pPr>
            <a:r>
              <a:rPr lang="en-US" sz="2400">
                <a:solidFill>
                  <a:schemeClr val="tx2"/>
                </a:solidFill>
              </a:rPr>
              <a:t>	</a:t>
            </a:r>
            <a:r>
              <a:rPr lang="en-US" sz="2400"/>
              <a:t>Mindy Bergeron </a:t>
            </a:r>
          </a:p>
          <a:p>
            <a:pPr>
              <a:buFont typeface="Wingdings" pitchFamily="2" charset="2"/>
              <a:buNone/>
            </a:pPr>
            <a:r>
              <a:rPr lang="en-US" sz="2400"/>
              <a:t>	(925) 969-3388   bergeron@jfku.edu</a:t>
            </a:r>
          </a:p>
          <a:p>
            <a:pPr>
              <a:buFont typeface="Wingdings" pitchFamily="2" charset="2"/>
              <a:buNone/>
            </a:pPr>
            <a:endParaRPr lang="en-US" sz="2400"/>
          </a:p>
          <a:p>
            <a:pPr>
              <a:buFont typeface="Wingdings" pitchFamily="2" charset="2"/>
              <a:buNone/>
            </a:pPr>
            <a:r>
              <a:rPr lang="en-US" sz="2400">
                <a:solidFill>
                  <a:srgbClr val="FF9900"/>
                </a:solidFill>
              </a:rPr>
              <a:t>CCCSFAAA President</a:t>
            </a:r>
          </a:p>
          <a:p>
            <a:pPr>
              <a:buFont typeface="Wingdings" pitchFamily="2" charset="2"/>
              <a:buNone/>
            </a:pPr>
            <a:r>
              <a:rPr lang="en-US" sz="2400">
                <a:solidFill>
                  <a:schemeClr val="tx2"/>
                </a:solidFill>
              </a:rPr>
              <a:t>	</a:t>
            </a:r>
            <a:r>
              <a:rPr lang="en-US" sz="2400"/>
              <a:t>Kris Shear</a:t>
            </a:r>
          </a:p>
          <a:p>
            <a:pPr>
              <a:buFont typeface="Wingdings" pitchFamily="2" charset="2"/>
              <a:buNone/>
            </a:pPr>
            <a:r>
              <a:rPr lang="en-US" sz="2400"/>
              <a:t>	(661) 362-3275   kshear@santarosa.edu</a:t>
            </a:r>
          </a:p>
          <a:p>
            <a:pPr>
              <a:buFont typeface="Wingdings" pitchFamily="2" charset="2"/>
              <a:buNone/>
            </a:pPr>
            <a:endParaRPr lang="en-US" sz="2400"/>
          </a:p>
          <a:p>
            <a:pPr>
              <a:buFont typeface="Wingdings" pitchFamily="2" charset="2"/>
              <a:buNone/>
            </a:pPr>
            <a:r>
              <a:rPr lang="en-US" sz="2400">
                <a:solidFill>
                  <a:srgbClr val="FF9900"/>
                </a:solidFill>
              </a:rPr>
              <a:t>CLFE President</a:t>
            </a:r>
          </a:p>
          <a:p>
            <a:pPr>
              <a:buFont typeface="Wingdings" pitchFamily="2" charset="2"/>
              <a:buNone/>
            </a:pPr>
            <a:r>
              <a:rPr lang="en-US" sz="2400"/>
              <a:t>	Vicki Shipley</a:t>
            </a:r>
          </a:p>
          <a:p>
            <a:pPr>
              <a:buFont typeface="Wingdings" pitchFamily="2" charset="2"/>
              <a:buNone/>
            </a:pPr>
            <a:r>
              <a:rPr lang="en-US" sz="2400"/>
              <a:t>	(202) 822-2106   vshipley@nchelp.org</a:t>
            </a:r>
          </a:p>
          <a:p>
            <a:endParaRPr lang="en-US" sz="240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5458" name="Rectangle 2"/>
          <p:cNvSpPr>
            <a:spLocks noGrp="1" noChangeArrowheads="1"/>
          </p:cNvSpPr>
          <p:nvPr>
            <p:ph type="title"/>
          </p:nvPr>
        </p:nvSpPr>
        <p:spPr/>
        <p:txBody>
          <a:bodyPr/>
          <a:lstStyle/>
          <a:p>
            <a:r>
              <a:rPr lang="en-US">
                <a:solidFill>
                  <a:srgbClr val="FF9900"/>
                </a:solidFill>
              </a:rPr>
              <a:t>Association Leadership</a:t>
            </a:r>
          </a:p>
        </p:txBody>
      </p:sp>
      <p:sp>
        <p:nvSpPr>
          <p:cNvPr id="275459" name="Rectangle 3"/>
          <p:cNvSpPr>
            <a:spLocks noGrp="1" noChangeArrowheads="1"/>
          </p:cNvSpPr>
          <p:nvPr>
            <p:ph type="body" idx="1"/>
          </p:nvPr>
        </p:nvSpPr>
        <p:spPr/>
        <p:txBody>
          <a:bodyPr/>
          <a:lstStyle/>
          <a:p>
            <a:pPr>
              <a:buFont typeface="Wingdings" pitchFamily="2" charset="2"/>
              <a:buNone/>
            </a:pPr>
            <a:r>
              <a:rPr lang="en-US" sz="2400">
                <a:solidFill>
                  <a:srgbClr val="FF9900"/>
                </a:solidFill>
              </a:rPr>
              <a:t>CASFAA President Elect</a:t>
            </a:r>
          </a:p>
          <a:p>
            <a:pPr>
              <a:buFont typeface="Wingdings" pitchFamily="2" charset="2"/>
              <a:buNone/>
            </a:pPr>
            <a:r>
              <a:rPr lang="en-US" sz="2400">
                <a:solidFill>
                  <a:schemeClr val="tx2"/>
                </a:solidFill>
              </a:rPr>
              <a:t>	</a:t>
            </a:r>
            <a:r>
              <a:rPr lang="en-US" sz="2400"/>
              <a:t>Mindy Bergeron </a:t>
            </a:r>
          </a:p>
          <a:p>
            <a:pPr>
              <a:buFont typeface="Wingdings" pitchFamily="2" charset="2"/>
              <a:buNone/>
            </a:pPr>
            <a:r>
              <a:rPr lang="en-US" sz="2400"/>
              <a:t>	(925) 969-3388   bergeron@jfku.edu</a:t>
            </a:r>
          </a:p>
          <a:p>
            <a:pPr>
              <a:buFont typeface="Wingdings" pitchFamily="2" charset="2"/>
              <a:buNone/>
            </a:pPr>
            <a:endParaRPr lang="en-US" sz="2400"/>
          </a:p>
          <a:p>
            <a:pPr>
              <a:buFont typeface="Wingdings" pitchFamily="2" charset="2"/>
              <a:buNone/>
            </a:pPr>
            <a:r>
              <a:rPr lang="en-US" sz="2400">
                <a:solidFill>
                  <a:srgbClr val="FF9900"/>
                </a:solidFill>
              </a:rPr>
              <a:t>CCCSFAAA President Elect</a:t>
            </a:r>
          </a:p>
          <a:p>
            <a:pPr>
              <a:buFont typeface="Wingdings" pitchFamily="2" charset="2"/>
              <a:buNone/>
            </a:pPr>
            <a:r>
              <a:rPr lang="en-US" sz="2400">
                <a:solidFill>
                  <a:schemeClr val="tx2"/>
                </a:solidFill>
              </a:rPr>
              <a:t>	</a:t>
            </a:r>
            <a:r>
              <a:rPr lang="en-US" sz="2400"/>
              <a:t>Brad Hardison</a:t>
            </a:r>
          </a:p>
          <a:p>
            <a:pPr>
              <a:buFont typeface="Wingdings" pitchFamily="2" charset="2"/>
              <a:buNone/>
            </a:pPr>
            <a:r>
              <a:rPr lang="en-US" sz="2400"/>
              <a:t>	(661) 362-3275   hardison@sbcc.edu</a:t>
            </a:r>
          </a:p>
          <a:p>
            <a:pPr>
              <a:buFont typeface="Wingdings" pitchFamily="2" charset="2"/>
              <a:buNone/>
            </a:pPr>
            <a:endParaRPr lang="en-US" sz="2400"/>
          </a:p>
          <a:p>
            <a:pPr>
              <a:buFont typeface="Wingdings" pitchFamily="2" charset="2"/>
              <a:buNone/>
            </a:pPr>
            <a:r>
              <a:rPr lang="en-US" sz="2400">
                <a:solidFill>
                  <a:srgbClr val="FF9900"/>
                </a:solidFill>
              </a:rPr>
              <a:t>CLFE President Elect</a:t>
            </a:r>
          </a:p>
          <a:p>
            <a:pPr>
              <a:buFont typeface="Wingdings" pitchFamily="2" charset="2"/>
              <a:buNone/>
            </a:pPr>
            <a:r>
              <a:rPr lang="en-US" sz="2400"/>
              <a:t>	Jon Hayward</a:t>
            </a:r>
          </a:p>
          <a:p>
            <a:pPr>
              <a:buFont typeface="Wingdings" pitchFamily="2" charset="2"/>
              <a:buNone/>
            </a:pPr>
            <a:endParaRPr lang="en-US" sz="2400"/>
          </a:p>
          <a:p>
            <a:pPr>
              <a:buFont typeface="Wingdings" pitchFamily="2" charset="2"/>
              <a:buNone/>
            </a:pPr>
            <a:r>
              <a:rPr lang="en-US" sz="2400"/>
              <a:t>	</a:t>
            </a:r>
          </a:p>
          <a:p>
            <a:endParaRPr lang="en-US" sz="240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82" name="Rectangle 2"/>
          <p:cNvSpPr>
            <a:spLocks noGrp="1" noChangeArrowheads="1"/>
          </p:cNvSpPr>
          <p:nvPr>
            <p:ph type="title"/>
          </p:nvPr>
        </p:nvSpPr>
        <p:spPr/>
        <p:txBody>
          <a:bodyPr/>
          <a:lstStyle/>
          <a:p>
            <a:r>
              <a:rPr lang="en-US">
                <a:solidFill>
                  <a:srgbClr val="FF9900"/>
                </a:solidFill>
              </a:rPr>
              <a:t>Association Leadership</a:t>
            </a:r>
          </a:p>
        </p:txBody>
      </p:sp>
      <p:sp>
        <p:nvSpPr>
          <p:cNvPr id="276483" name="Rectangle 3"/>
          <p:cNvSpPr>
            <a:spLocks noGrp="1" noChangeArrowheads="1"/>
          </p:cNvSpPr>
          <p:nvPr>
            <p:ph type="body" idx="1"/>
          </p:nvPr>
        </p:nvSpPr>
        <p:spPr/>
        <p:txBody>
          <a:bodyPr/>
          <a:lstStyle/>
          <a:p>
            <a:pPr>
              <a:buFont typeface="Wingdings" pitchFamily="2" charset="2"/>
              <a:buNone/>
            </a:pPr>
            <a:r>
              <a:rPr lang="en-US" sz="2400">
                <a:solidFill>
                  <a:srgbClr val="FF9900"/>
                </a:solidFill>
              </a:rPr>
              <a:t>CASFAA Past President</a:t>
            </a:r>
          </a:p>
          <a:p>
            <a:pPr>
              <a:buFont typeface="Wingdings" pitchFamily="2" charset="2"/>
              <a:buNone/>
            </a:pPr>
            <a:r>
              <a:rPr lang="en-US" sz="2400">
                <a:solidFill>
                  <a:schemeClr val="tx2"/>
                </a:solidFill>
              </a:rPr>
              <a:t>	</a:t>
            </a:r>
            <a:r>
              <a:rPr lang="en-US" sz="2400"/>
              <a:t>Mindy Bergeron </a:t>
            </a:r>
          </a:p>
          <a:p>
            <a:pPr>
              <a:buFont typeface="Wingdings" pitchFamily="2" charset="2"/>
              <a:buNone/>
            </a:pPr>
            <a:r>
              <a:rPr lang="en-US" sz="2400"/>
              <a:t>	(925) 969-3388   bergeron@jfku.edu</a:t>
            </a:r>
          </a:p>
          <a:p>
            <a:pPr>
              <a:buFont typeface="Wingdings" pitchFamily="2" charset="2"/>
              <a:buNone/>
            </a:pPr>
            <a:endParaRPr lang="en-US" sz="2400"/>
          </a:p>
          <a:p>
            <a:pPr>
              <a:buFont typeface="Wingdings" pitchFamily="2" charset="2"/>
              <a:buNone/>
            </a:pPr>
            <a:r>
              <a:rPr lang="en-US" sz="2400">
                <a:solidFill>
                  <a:srgbClr val="FF9900"/>
                </a:solidFill>
              </a:rPr>
              <a:t>CCCSFAAA Past President</a:t>
            </a:r>
          </a:p>
          <a:p>
            <a:pPr>
              <a:buFont typeface="Wingdings" pitchFamily="2" charset="2"/>
              <a:buNone/>
            </a:pPr>
            <a:r>
              <a:rPr lang="en-US" sz="2400">
                <a:solidFill>
                  <a:schemeClr val="tx2"/>
                </a:solidFill>
              </a:rPr>
              <a:t>	</a:t>
            </a:r>
            <a:r>
              <a:rPr lang="en-US" sz="2400"/>
              <a:t>Beth Asmus</a:t>
            </a:r>
          </a:p>
          <a:p>
            <a:pPr>
              <a:buFont typeface="Wingdings" pitchFamily="2" charset="2"/>
              <a:buNone/>
            </a:pPr>
            <a:r>
              <a:rPr lang="en-US" sz="2400"/>
              <a:t>	(661) 362-3275   beth.asmus@canyons.edu</a:t>
            </a:r>
          </a:p>
          <a:p>
            <a:pPr>
              <a:buFont typeface="Wingdings" pitchFamily="2" charset="2"/>
              <a:buNone/>
            </a:pPr>
            <a:endParaRPr lang="en-US" sz="2400"/>
          </a:p>
          <a:p>
            <a:pPr>
              <a:buFont typeface="Wingdings" pitchFamily="2" charset="2"/>
              <a:buNone/>
            </a:pPr>
            <a:r>
              <a:rPr lang="en-US" sz="2400">
                <a:solidFill>
                  <a:srgbClr val="FF9900"/>
                </a:solidFill>
              </a:rPr>
              <a:t>CLFE Past President</a:t>
            </a:r>
          </a:p>
          <a:p>
            <a:pPr>
              <a:buFont typeface="Wingdings" pitchFamily="2" charset="2"/>
              <a:buNone/>
            </a:pPr>
            <a:r>
              <a:rPr lang="en-US" sz="2400"/>
              <a:t>	Rob Smith</a:t>
            </a:r>
          </a:p>
          <a:p>
            <a:pPr>
              <a:buFont typeface="Wingdings" pitchFamily="2" charset="2"/>
              <a:buNone/>
            </a:pPr>
            <a:r>
              <a:rPr lang="en-US" sz="2400"/>
              <a:t>	(530) 244-7960   robsmith@salliemae.com</a:t>
            </a:r>
          </a:p>
          <a:p>
            <a:endParaRPr lang="en-US" sz="240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2386" name="Rectangle 2"/>
          <p:cNvSpPr>
            <a:spLocks noGrp="1" noChangeArrowheads="1"/>
          </p:cNvSpPr>
          <p:nvPr>
            <p:ph type="title"/>
          </p:nvPr>
        </p:nvSpPr>
        <p:spPr/>
        <p:txBody>
          <a:bodyPr/>
          <a:lstStyle/>
          <a:p>
            <a:r>
              <a:rPr lang="en-US">
                <a:solidFill>
                  <a:srgbClr val="FF9900"/>
                </a:solidFill>
              </a:rPr>
              <a:t>Our Goal</a:t>
            </a:r>
          </a:p>
        </p:txBody>
      </p:sp>
      <p:sp>
        <p:nvSpPr>
          <p:cNvPr id="272387" name="Rectangle 3"/>
          <p:cNvSpPr>
            <a:spLocks noGrp="1" noChangeArrowheads="1"/>
          </p:cNvSpPr>
          <p:nvPr>
            <p:ph type="body" idx="1"/>
          </p:nvPr>
        </p:nvSpPr>
        <p:spPr/>
        <p:txBody>
          <a:bodyPr/>
          <a:lstStyle/>
          <a:p>
            <a:endParaRPr lang="en-US"/>
          </a:p>
          <a:p>
            <a:endParaRPr lang="en-US"/>
          </a:p>
          <a:p>
            <a:pPr>
              <a:buFont typeface="Wingdings" pitchFamily="2" charset="2"/>
              <a:buNone/>
            </a:pPr>
            <a:endParaRPr lang="en-US"/>
          </a:p>
        </p:txBody>
      </p:sp>
      <p:sp>
        <p:nvSpPr>
          <p:cNvPr id="272388" name="Rectangle 4"/>
          <p:cNvSpPr>
            <a:spLocks noChangeArrowheads="1"/>
          </p:cNvSpPr>
          <p:nvPr/>
        </p:nvSpPr>
        <p:spPr bwMode="auto">
          <a:xfrm>
            <a:off x="914400" y="1925638"/>
            <a:ext cx="7696200" cy="4751387"/>
          </a:xfrm>
          <a:prstGeom prst="rect">
            <a:avLst/>
          </a:prstGeom>
          <a:noFill/>
          <a:ln w="9525">
            <a:noFill/>
            <a:miter lim="800000"/>
            <a:headEnd/>
            <a:tailEnd/>
          </a:ln>
          <a:effectLst>
            <a:outerShdw dist="35921" dir="2700000" algn="ctr" rotWithShape="0">
              <a:schemeClr val="bg1"/>
            </a:outerShdw>
          </a:effectLst>
        </p:spPr>
        <p:txBody>
          <a:bodyPr/>
          <a:lstStyle/>
          <a:p>
            <a:pPr marL="342900" indent="-342900">
              <a:spcBef>
                <a:spcPct val="20000"/>
              </a:spcBef>
              <a:buClr>
                <a:schemeClr val="accent1"/>
              </a:buClr>
              <a:buSzPct val="75000"/>
              <a:buFont typeface="Wingdings" pitchFamily="2" charset="2"/>
              <a:buNone/>
            </a:pPr>
            <a:r>
              <a:rPr kumimoji="1" lang="en-US" sz="2800">
                <a:latin typeface="Tahoma" pitchFamily="34" charset="0"/>
              </a:rPr>
              <a:t>	It is our common goal to maintain and strengthen our partnership with the California Student Aid Commission on behalf of the hundreds of postsecondary institutions  represented by CASFAA </a:t>
            </a:r>
            <a:r>
              <a:rPr kumimoji="1" lang="en-US" sz="2800">
                <a:latin typeface="Times New Roman"/>
              </a:rPr>
              <a:t>–</a:t>
            </a:r>
            <a:r>
              <a:rPr kumimoji="1" lang="en-US" sz="2800">
                <a:latin typeface="Tahoma" pitchFamily="34" charset="0"/>
              </a:rPr>
              <a:t> CCCSFAAA </a:t>
            </a:r>
            <a:r>
              <a:rPr kumimoji="1" lang="en-US" sz="2800">
                <a:latin typeface="Times New Roman"/>
              </a:rPr>
              <a:t>–</a:t>
            </a:r>
            <a:r>
              <a:rPr kumimoji="1" lang="en-US" sz="2800">
                <a:latin typeface="Tahoma" pitchFamily="34" charset="0"/>
              </a:rPr>
              <a:t> CLFE on all issues relating to affordability and access to higher education for the millions of students we serve in the State of California </a:t>
            </a:r>
          </a:p>
          <a:p>
            <a:pPr marL="342900" indent="-342900">
              <a:spcBef>
                <a:spcPct val="20000"/>
              </a:spcBef>
              <a:buClr>
                <a:schemeClr val="accent1"/>
              </a:buClr>
              <a:buSzPct val="75000"/>
              <a:buFont typeface="Wingdings" pitchFamily="2" charset="2"/>
              <a:buChar char="l"/>
            </a:pPr>
            <a:endParaRPr kumimoji="1" lang="en-US" sz="2800">
              <a:latin typeface="Tahoma" pitchFamily="34" charset="0"/>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9554" name="Rectangle 2"/>
          <p:cNvSpPr>
            <a:spLocks noGrp="1" noChangeArrowheads="1"/>
          </p:cNvSpPr>
          <p:nvPr>
            <p:ph type="title"/>
          </p:nvPr>
        </p:nvSpPr>
        <p:spPr/>
        <p:txBody>
          <a:bodyPr/>
          <a:lstStyle/>
          <a:p>
            <a:r>
              <a:rPr lang="en-US">
                <a:solidFill>
                  <a:srgbClr val="FF9900"/>
                </a:solidFill>
              </a:rPr>
              <a:t>Questions</a:t>
            </a:r>
          </a:p>
        </p:txBody>
      </p:sp>
      <p:sp>
        <p:nvSpPr>
          <p:cNvPr id="279555" name="Rectangle 3"/>
          <p:cNvSpPr>
            <a:spLocks noGrp="1" noChangeArrowheads="1"/>
          </p:cNvSpPr>
          <p:nvPr>
            <p:ph type="body" idx="1"/>
          </p:nvPr>
        </p:nvSpPr>
        <p:spPr/>
        <p:txBody>
          <a:bodyPr/>
          <a:lstStyle/>
          <a:p>
            <a:endParaRPr lang="en-US"/>
          </a:p>
          <a:p>
            <a:endParaRPr lang="en-US"/>
          </a:p>
          <a:p>
            <a:pPr>
              <a:buFont typeface="Wingdings" pitchFamily="2" charset="2"/>
              <a:buNone/>
            </a:pPr>
            <a:endParaRPr 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5218" name="Rectangle 2"/>
          <p:cNvSpPr>
            <a:spLocks noGrp="1" noChangeArrowheads="1"/>
          </p:cNvSpPr>
          <p:nvPr>
            <p:ph type="title"/>
          </p:nvPr>
        </p:nvSpPr>
        <p:spPr/>
        <p:txBody>
          <a:bodyPr/>
          <a:lstStyle/>
          <a:p>
            <a:r>
              <a:rPr lang="en-US">
                <a:solidFill>
                  <a:srgbClr val="FF9900"/>
                </a:solidFill>
              </a:rPr>
              <a:t>Who We Are</a:t>
            </a:r>
          </a:p>
        </p:txBody>
      </p:sp>
      <p:sp>
        <p:nvSpPr>
          <p:cNvPr id="265219" name="Rectangle 3"/>
          <p:cNvSpPr>
            <a:spLocks noGrp="1" noChangeArrowheads="1"/>
          </p:cNvSpPr>
          <p:nvPr>
            <p:ph type="body" idx="1"/>
          </p:nvPr>
        </p:nvSpPr>
        <p:spPr/>
        <p:txBody>
          <a:bodyPr/>
          <a:lstStyle/>
          <a:p>
            <a:pPr algn="ctr">
              <a:buFont typeface="Wingdings" pitchFamily="2" charset="2"/>
              <a:buNone/>
            </a:pPr>
            <a:r>
              <a:rPr lang="en-US"/>
              <a:t>California Association of </a:t>
            </a:r>
            <a:br>
              <a:rPr lang="en-US"/>
            </a:br>
            <a:r>
              <a:rPr lang="en-US"/>
              <a:t>Student Financial Aid Administrators </a:t>
            </a:r>
            <a:br>
              <a:rPr lang="en-US"/>
            </a:br>
            <a:r>
              <a:rPr lang="en-US"/>
              <a:t>(CASFAA)</a:t>
            </a:r>
          </a:p>
          <a:p>
            <a:pPr algn="ctr">
              <a:buFont typeface="Wingdings" pitchFamily="2" charset="2"/>
              <a:buNone/>
            </a:pPr>
            <a:r>
              <a:rPr lang="en-US">
                <a:solidFill>
                  <a:srgbClr val="FF9900"/>
                </a:solidFill>
              </a:rPr>
              <a:t>California Community Colleges Student Financial Aid Administrators Association </a:t>
            </a:r>
            <a:br>
              <a:rPr lang="en-US">
                <a:solidFill>
                  <a:srgbClr val="FF9900"/>
                </a:solidFill>
              </a:rPr>
            </a:br>
            <a:r>
              <a:rPr lang="en-US">
                <a:solidFill>
                  <a:srgbClr val="FF9900"/>
                </a:solidFill>
              </a:rPr>
              <a:t>(CCCSFAAA)</a:t>
            </a:r>
          </a:p>
          <a:p>
            <a:pPr algn="ctr">
              <a:buFont typeface="Wingdings" pitchFamily="2" charset="2"/>
              <a:buNone/>
            </a:pPr>
            <a:r>
              <a:rPr lang="en-US">
                <a:solidFill>
                  <a:srgbClr val="99CCFF"/>
                </a:solidFill>
              </a:rPr>
              <a:t>California Lenders For Education </a:t>
            </a:r>
          </a:p>
          <a:p>
            <a:pPr algn="ctr">
              <a:buFont typeface="Wingdings" pitchFamily="2" charset="2"/>
              <a:buNone/>
            </a:pPr>
            <a:r>
              <a:rPr lang="en-US">
                <a:solidFill>
                  <a:srgbClr val="99CCFF"/>
                </a:solidFill>
              </a:rPr>
              <a:t>(CLFE)</a:t>
            </a:r>
          </a:p>
          <a:p>
            <a:endParaRPr lang="en-US">
              <a:solidFill>
                <a:srgbClr val="99CCFF"/>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8530" name="Rectangle 2"/>
          <p:cNvSpPr>
            <a:spLocks noGrp="1" noChangeArrowheads="1"/>
          </p:cNvSpPr>
          <p:nvPr>
            <p:ph type="title"/>
          </p:nvPr>
        </p:nvSpPr>
        <p:spPr/>
        <p:txBody>
          <a:bodyPr/>
          <a:lstStyle/>
          <a:p>
            <a:r>
              <a:rPr lang="en-US">
                <a:solidFill>
                  <a:srgbClr val="FF9900"/>
                </a:solidFill>
              </a:rPr>
              <a:t>Who We Are</a:t>
            </a:r>
          </a:p>
        </p:txBody>
      </p:sp>
      <p:sp>
        <p:nvSpPr>
          <p:cNvPr id="278531" name="Rectangle 3"/>
          <p:cNvSpPr>
            <a:spLocks noGrp="1" noChangeArrowheads="1"/>
          </p:cNvSpPr>
          <p:nvPr>
            <p:ph type="body" idx="1"/>
          </p:nvPr>
        </p:nvSpPr>
        <p:spPr/>
        <p:txBody>
          <a:bodyPr/>
          <a:lstStyle/>
          <a:p>
            <a:pPr algn="ctr">
              <a:buFont typeface="Wingdings" pitchFamily="2" charset="2"/>
              <a:buNone/>
            </a:pPr>
            <a:r>
              <a:rPr lang="en-US" sz="2800">
                <a:effectLst>
                  <a:outerShdw blurRad="38100" dist="38100" dir="2700000" algn="tl">
                    <a:srgbClr val="000000"/>
                  </a:outerShdw>
                </a:effectLst>
              </a:rPr>
              <a:t>CASFAA</a:t>
            </a:r>
          </a:p>
          <a:p>
            <a:pPr algn="ctr">
              <a:buFont typeface="Wingdings" pitchFamily="2" charset="2"/>
              <a:buNone/>
            </a:pPr>
            <a:r>
              <a:rPr lang="en-US" sz="2800">
                <a:effectLst>
                  <a:outerShdw blurRad="38100" dist="38100" dir="2700000" algn="tl">
                    <a:srgbClr val="000000"/>
                  </a:outerShdw>
                </a:effectLst>
              </a:rPr>
              <a:t>Mindy Bergeron</a:t>
            </a:r>
          </a:p>
          <a:p>
            <a:pPr algn="ctr">
              <a:buFont typeface="Wingdings" pitchFamily="2" charset="2"/>
              <a:buNone/>
            </a:pPr>
            <a:r>
              <a:rPr lang="en-US" sz="2800">
                <a:effectLst>
                  <a:outerShdw blurRad="38100" dist="38100" dir="2700000" algn="tl">
                    <a:srgbClr val="000000"/>
                  </a:outerShdw>
                </a:effectLst>
              </a:rPr>
              <a:t>John F. Kennedy University</a:t>
            </a:r>
          </a:p>
          <a:p>
            <a:pPr algn="ctr">
              <a:buFont typeface="Wingdings" pitchFamily="2" charset="2"/>
              <a:buNone/>
            </a:pPr>
            <a:r>
              <a:rPr lang="en-US" sz="2800">
                <a:solidFill>
                  <a:srgbClr val="FF9900"/>
                </a:solidFill>
              </a:rPr>
              <a:t>CCCSFAAA</a:t>
            </a:r>
          </a:p>
          <a:p>
            <a:pPr algn="ctr">
              <a:buFont typeface="Wingdings" pitchFamily="2" charset="2"/>
              <a:buNone/>
            </a:pPr>
            <a:r>
              <a:rPr lang="en-US" sz="2800">
                <a:solidFill>
                  <a:srgbClr val="FF9900"/>
                </a:solidFill>
              </a:rPr>
              <a:t>Kris Shear</a:t>
            </a:r>
          </a:p>
          <a:p>
            <a:pPr algn="ctr">
              <a:buFont typeface="Wingdings" pitchFamily="2" charset="2"/>
              <a:buNone/>
            </a:pPr>
            <a:r>
              <a:rPr lang="en-US" sz="2800">
                <a:solidFill>
                  <a:srgbClr val="FF9900"/>
                </a:solidFill>
              </a:rPr>
              <a:t>Santa Rosa Junior College</a:t>
            </a:r>
          </a:p>
          <a:p>
            <a:pPr algn="ctr">
              <a:buFont typeface="Wingdings" pitchFamily="2" charset="2"/>
              <a:buNone/>
            </a:pPr>
            <a:r>
              <a:rPr lang="en-US" sz="2800">
                <a:solidFill>
                  <a:srgbClr val="99CCFF"/>
                </a:solidFill>
              </a:rPr>
              <a:t>CLFE</a:t>
            </a:r>
            <a:br>
              <a:rPr lang="en-US" sz="2800">
                <a:solidFill>
                  <a:srgbClr val="99CCFF"/>
                </a:solidFill>
              </a:rPr>
            </a:br>
            <a:r>
              <a:rPr lang="en-US" sz="2800">
                <a:solidFill>
                  <a:srgbClr val="99CCFF"/>
                </a:solidFill>
              </a:rPr>
              <a:t>Donna Huber</a:t>
            </a:r>
          </a:p>
          <a:p>
            <a:pPr algn="ctr">
              <a:buFont typeface="Wingdings" pitchFamily="2" charset="2"/>
              <a:buNone/>
            </a:pPr>
            <a:r>
              <a:rPr lang="en-US" sz="2800">
                <a:solidFill>
                  <a:srgbClr val="99CCFF"/>
                </a:solidFill>
              </a:rPr>
              <a:t>American Education Services</a:t>
            </a:r>
          </a:p>
          <a:p>
            <a:endParaRPr lang="en-US" sz="2800">
              <a:solidFill>
                <a:srgbClr val="FF9900"/>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42" name="Rectangle 2"/>
          <p:cNvSpPr>
            <a:spLocks noGrp="1" noChangeArrowheads="1"/>
          </p:cNvSpPr>
          <p:nvPr>
            <p:ph type="title"/>
          </p:nvPr>
        </p:nvSpPr>
        <p:spPr/>
        <p:txBody>
          <a:bodyPr/>
          <a:lstStyle/>
          <a:p>
            <a:r>
              <a:rPr lang="en-US" sz="3600">
                <a:solidFill>
                  <a:srgbClr val="FF9900"/>
                </a:solidFill>
              </a:rPr>
              <a:t>California Association of Student Financial Aid Administrators</a:t>
            </a:r>
          </a:p>
        </p:txBody>
      </p:sp>
      <p:sp>
        <p:nvSpPr>
          <p:cNvPr id="266243" name="Rectangle 3"/>
          <p:cNvSpPr>
            <a:spLocks noGrp="1" noChangeArrowheads="1"/>
          </p:cNvSpPr>
          <p:nvPr>
            <p:ph type="body" idx="1"/>
          </p:nvPr>
        </p:nvSpPr>
        <p:spPr/>
        <p:txBody>
          <a:bodyPr/>
          <a:lstStyle/>
          <a:p>
            <a:r>
              <a:rPr lang="en-US" sz="2800">
                <a:solidFill>
                  <a:srgbClr val="FF9900"/>
                </a:solidFill>
              </a:rPr>
              <a:t>CASFAA</a:t>
            </a:r>
            <a:r>
              <a:rPr lang="en-US" sz="2800"/>
              <a:t> is a non-partisan, non-profit professional organization with a membership of more than 1,700 California student financial aid administrators </a:t>
            </a:r>
            <a:br>
              <a:rPr lang="en-US" sz="2800"/>
            </a:br>
            <a:endParaRPr lang="en-US" sz="2800"/>
          </a:p>
          <a:p>
            <a:r>
              <a:rPr lang="en-US" sz="2800">
                <a:solidFill>
                  <a:srgbClr val="FF9900"/>
                </a:solidFill>
              </a:rPr>
              <a:t>CASFAA</a:t>
            </a:r>
            <a:r>
              <a:rPr lang="en-US" sz="2800"/>
              <a:t> is the largest state association in the country, representing more than 500 postsecondary institutions in all segments of higher education in the State of California</a:t>
            </a:r>
          </a:p>
          <a:p>
            <a:endParaRPr lang="en-US" sz="280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0578" name="Rectangle 2"/>
          <p:cNvSpPr>
            <a:spLocks noGrp="1" noChangeArrowheads="1"/>
          </p:cNvSpPr>
          <p:nvPr>
            <p:ph type="title"/>
          </p:nvPr>
        </p:nvSpPr>
        <p:spPr/>
        <p:txBody>
          <a:bodyPr/>
          <a:lstStyle/>
          <a:p>
            <a:r>
              <a:rPr lang="en-US" sz="3600">
                <a:solidFill>
                  <a:srgbClr val="FF9900"/>
                </a:solidFill>
              </a:rPr>
              <a:t>CASFAA</a:t>
            </a:r>
          </a:p>
        </p:txBody>
      </p:sp>
      <p:sp>
        <p:nvSpPr>
          <p:cNvPr id="280579" name="Rectangle 3"/>
          <p:cNvSpPr>
            <a:spLocks noGrp="1" noChangeArrowheads="1"/>
          </p:cNvSpPr>
          <p:nvPr>
            <p:ph type="body" idx="1"/>
          </p:nvPr>
        </p:nvSpPr>
        <p:spPr/>
        <p:txBody>
          <a:bodyPr/>
          <a:lstStyle/>
          <a:p>
            <a:r>
              <a:rPr lang="en-US" sz="2800">
                <a:solidFill>
                  <a:srgbClr val="FF9900"/>
                </a:solidFill>
              </a:rPr>
              <a:t>CASFAA</a:t>
            </a:r>
            <a:r>
              <a:rPr lang="en-US" sz="2800"/>
              <a:t> is a completely volunteer organization governed by an elected board and hundreds of members who participate on committees and in association activities </a:t>
            </a:r>
            <a:br>
              <a:rPr lang="en-US" sz="2800"/>
            </a:br>
            <a:endParaRPr lang="en-US" sz="2800"/>
          </a:p>
          <a:p>
            <a:r>
              <a:rPr lang="en-US" sz="2800">
                <a:solidFill>
                  <a:srgbClr val="FF9900"/>
                </a:solidFill>
              </a:rPr>
              <a:t>CASFAA</a:t>
            </a:r>
            <a:r>
              <a:rPr lang="en-US" sz="2800"/>
              <a:t> provides a forum for interaction and collaboration between financial aid administrators, the lending community and state financial aid agencies</a:t>
            </a:r>
          </a:p>
          <a:p>
            <a:endParaRPr lang="en-US" sz="280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7266" name="Rectangle 2"/>
          <p:cNvSpPr>
            <a:spLocks noGrp="1" noChangeArrowheads="1"/>
          </p:cNvSpPr>
          <p:nvPr>
            <p:ph type="title"/>
          </p:nvPr>
        </p:nvSpPr>
        <p:spPr/>
        <p:txBody>
          <a:bodyPr/>
          <a:lstStyle/>
          <a:p>
            <a:r>
              <a:rPr lang="en-US">
                <a:solidFill>
                  <a:srgbClr val="FF9900"/>
                </a:solidFill>
              </a:rPr>
              <a:t>CASFAA</a:t>
            </a:r>
          </a:p>
        </p:txBody>
      </p:sp>
      <p:sp>
        <p:nvSpPr>
          <p:cNvPr id="267267" name="Rectangle 3"/>
          <p:cNvSpPr>
            <a:spLocks noGrp="1" noChangeArrowheads="1"/>
          </p:cNvSpPr>
          <p:nvPr>
            <p:ph type="body" idx="1"/>
          </p:nvPr>
        </p:nvSpPr>
        <p:spPr/>
        <p:txBody>
          <a:bodyPr/>
          <a:lstStyle/>
          <a:p>
            <a:r>
              <a:rPr lang="en-US" sz="2800">
                <a:solidFill>
                  <a:srgbClr val="FF9900"/>
                </a:solidFill>
              </a:rPr>
              <a:t>CASFAA</a:t>
            </a:r>
            <a:r>
              <a:rPr lang="en-US" sz="2800"/>
              <a:t> members share a common goal of promoting and improving access to and delivery of federal, state, institutional and private donor financial aid to students in the State of California</a:t>
            </a:r>
            <a:br>
              <a:rPr lang="en-US" sz="2800"/>
            </a:br>
            <a:endParaRPr lang="en-US" sz="280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1602" name="Rectangle 2"/>
          <p:cNvSpPr>
            <a:spLocks noGrp="1" noChangeArrowheads="1"/>
          </p:cNvSpPr>
          <p:nvPr>
            <p:ph type="title"/>
          </p:nvPr>
        </p:nvSpPr>
        <p:spPr/>
        <p:txBody>
          <a:bodyPr/>
          <a:lstStyle/>
          <a:p>
            <a:r>
              <a:rPr lang="en-US">
                <a:solidFill>
                  <a:srgbClr val="FF9900"/>
                </a:solidFill>
              </a:rPr>
              <a:t>CASFAA</a:t>
            </a:r>
          </a:p>
        </p:txBody>
      </p:sp>
      <p:sp>
        <p:nvSpPr>
          <p:cNvPr id="281603" name="Rectangle 3"/>
          <p:cNvSpPr>
            <a:spLocks noGrp="1" noChangeArrowheads="1"/>
          </p:cNvSpPr>
          <p:nvPr>
            <p:ph type="body" idx="1"/>
          </p:nvPr>
        </p:nvSpPr>
        <p:spPr/>
        <p:txBody>
          <a:bodyPr/>
          <a:lstStyle/>
          <a:p>
            <a:r>
              <a:rPr lang="en-US" sz="2800">
                <a:solidFill>
                  <a:srgbClr val="FF9900"/>
                </a:solidFill>
              </a:rPr>
              <a:t>CASFAA’s</a:t>
            </a:r>
            <a:r>
              <a:rPr lang="en-US" sz="2800"/>
              <a:t> mission is to provide training and professional development opportunities to the financial aid community, to advocate at state and national policy levels on behalf of the financial aid profession and promote student educational access and choice</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8290" name="Rectangle 2"/>
          <p:cNvSpPr>
            <a:spLocks noGrp="1" noChangeArrowheads="1"/>
          </p:cNvSpPr>
          <p:nvPr>
            <p:ph type="title"/>
          </p:nvPr>
        </p:nvSpPr>
        <p:spPr>
          <a:xfrm>
            <a:off x="533400" y="333375"/>
            <a:ext cx="8458200" cy="1066800"/>
          </a:xfrm>
        </p:spPr>
        <p:txBody>
          <a:bodyPr/>
          <a:lstStyle/>
          <a:p>
            <a:r>
              <a:rPr lang="en-US" sz="3200">
                <a:solidFill>
                  <a:srgbClr val="FF9900"/>
                </a:solidFill>
              </a:rPr>
              <a:t>California Community Colleges </a:t>
            </a:r>
            <a:br>
              <a:rPr lang="en-US" sz="3200">
                <a:solidFill>
                  <a:srgbClr val="FF9900"/>
                </a:solidFill>
              </a:rPr>
            </a:br>
            <a:r>
              <a:rPr lang="en-US" sz="3200">
                <a:solidFill>
                  <a:srgbClr val="FF9900"/>
                </a:solidFill>
              </a:rPr>
              <a:t>Student Financial Aid </a:t>
            </a:r>
            <a:br>
              <a:rPr lang="en-US" sz="3200">
                <a:solidFill>
                  <a:srgbClr val="FF9900"/>
                </a:solidFill>
              </a:rPr>
            </a:br>
            <a:r>
              <a:rPr lang="en-US" sz="3200">
                <a:solidFill>
                  <a:srgbClr val="FF9900"/>
                </a:solidFill>
              </a:rPr>
              <a:t>Administrators Association</a:t>
            </a:r>
          </a:p>
        </p:txBody>
      </p:sp>
      <p:sp>
        <p:nvSpPr>
          <p:cNvPr id="268291" name="Rectangle 3"/>
          <p:cNvSpPr>
            <a:spLocks noGrp="1" noChangeArrowheads="1"/>
          </p:cNvSpPr>
          <p:nvPr>
            <p:ph type="body" idx="1"/>
          </p:nvPr>
        </p:nvSpPr>
        <p:spPr/>
        <p:txBody>
          <a:bodyPr/>
          <a:lstStyle/>
          <a:p>
            <a:r>
              <a:rPr lang="en-US" sz="2800">
                <a:solidFill>
                  <a:srgbClr val="FF9900"/>
                </a:solidFill>
              </a:rPr>
              <a:t>CCCSFAAA</a:t>
            </a:r>
            <a:r>
              <a:rPr lang="en-US" sz="2800"/>
              <a:t> is a non-profit professional organization with a membership of nearly 1,000 financial aid professionals - 716 active members and 263 associate members</a:t>
            </a:r>
            <a:br>
              <a:rPr lang="en-US" sz="2800"/>
            </a:br>
            <a:endParaRPr lang="en-US" sz="2800"/>
          </a:p>
          <a:p>
            <a:r>
              <a:rPr lang="en-US" sz="2800">
                <a:solidFill>
                  <a:srgbClr val="FF9900"/>
                </a:solidFill>
              </a:rPr>
              <a:t>CCCSFAAA</a:t>
            </a:r>
            <a:r>
              <a:rPr lang="en-US" sz="2800"/>
              <a:t> represents 109 California Community Colleges which last year enrolled 2.5 million students and is the largest system of higher education in the world</a:t>
            </a:r>
          </a:p>
          <a:p>
            <a:endParaRPr lang="en-US" sz="280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9314" name="Rectangle 2"/>
          <p:cNvSpPr>
            <a:spLocks noGrp="1" noChangeArrowheads="1"/>
          </p:cNvSpPr>
          <p:nvPr>
            <p:ph type="title"/>
          </p:nvPr>
        </p:nvSpPr>
        <p:spPr/>
        <p:txBody>
          <a:bodyPr/>
          <a:lstStyle/>
          <a:p>
            <a:r>
              <a:rPr lang="en-US">
                <a:solidFill>
                  <a:srgbClr val="FF9900"/>
                </a:solidFill>
              </a:rPr>
              <a:t>CCCSFAAA</a:t>
            </a:r>
          </a:p>
        </p:txBody>
      </p:sp>
      <p:sp>
        <p:nvSpPr>
          <p:cNvPr id="269315" name="Rectangle 3"/>
          <p:cNvSpPr>
            <a:spLocks noGrp="1" noChangeArrowheads="1"/>
          </p:cNvSpPr>
          <p:nvPr>
            <p:ph type="body" idx="1"/>
          </p:nvPr>
        </p:nvSpPr>
        <p:spPr/>
        <p:txBody>
          <a:bodyPr/>
          <a:lstStyle/>
          <a:p>
            <a:r>
              <a:rPr lang="en-US" sz="2800">
                <a:solidFill>
                  <a:srgbClr val="FF9900"/>
                </a:solidFill>
              </a:rPr>
              <a:t>CCCSFAAA’s</a:t>
            </a:r>
            <a:r>
              <a:rPr lang="en-US" sz="2800"/>
              <a:t> mission statement:</a:t>
            </a:r>
          </a:p>
          <a:p>
            <a:pPr>
              <a:buFont typeface="Wingdings" pitchFamily="2" charset="2"/>
              <a:buNone/>
            </a:pPr>
            <a:endParaRPr lang="en-US" sz="2800"/>
          </a:p>
          <a:p>
            <a:r>
              <a:rPr lang="en-US" sz="2800"/>
              <a:t>First, </a:t>
            </a:r>
            <a:r>
              <a:rPr lang="en-US" sz="2800">
                <a:solidFill>
                  <a:schemeClr val="tx2"/>
                </a:solidFill>
              </a:rPr>
              <a:t>accessibility</a:t>
            </a:r>
            <a:r>
              <a:rPr lang="en-US" sz="2800"/>
              <a:t> to higher education is essential to the development of human potential and the human condition; and financial aid is an essential access vehicle to higher education; and</a:t>
            </a:r>
          </a:p>
        </p:txBody>
      </p:sp>
    </p:spTree>
  </p:cSld>
  <p:clrMapOvr>
    <a:masterClrMapping/>
  </p:clrMapOvr>
</p:sld>
</file>

<file path=ppt/theme/theme1.xml><?xml version="1.0" encoding="utf-8"?>
<a:theme xmlns:a="http://schemas.openxmlformats.org/drawingml/2006/main" name="Glowing puzzle pieces design template">
  <a:themeElements>
    <a:clrScheme name="Glowing puzzle pieces design template 1">
      <a:dk1>
        <a:srgbClr val="000000"/>
      </a:dk1>
      <a:lt1>
        <a:srgbClr val="FFFFFF"/>
      </a:lt1>
      <a:dk2>
        <a:srgbClr val="000000"/>
      </a:dk2>
      <a:lt2>
        <a:srgbClr val="E8EDF2"/>
      </a:lt2>
      <a:accent1>
        <a:srgbClr val="D8E1EC"/>
      </a:accent1>
      <a:accent2>
        <a:srgbClr val="CFD795"/>
      </a:accent2>
      <a:accent3>
        <a:srgbClr val="AAAAAA"/>
      </a:accent3>
      <a:accent4>
        <a:srgbClr val="DADADA"/>
      </a:accent4>
      <a:accent5>
        <a:srgbClr val="E9EEF4"/>
      </a:accent5>
      <a:accent6>
        <a:srgbClr val="BBC387"/>
      </a:accent6>
      <a:hlink>
        <a:srgbClr val="D59F07"/>
      </a:hlink>
      <a:folHlink>
        <a:srgbClr val="94B26C"/>
      </a:folHlink>
    </a:clrScheme>
    <a:fontScheme name="Glowing puzzle pieces design template">
      <a:majorFont>
        <a:latin typeface="Tahoma"/>
        <a:ea typeface=""/>
        <a:cs typeface=""/>
      </a:majorFont>
      <a:minorFont>
        <a:latin typeface="Tahom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sq"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12700" cap="sq"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Glowing puzzle pieces design template 1">
        <a:dk1>
          <a:srgbClr val="000000"/>
        </a:dk1>
        <a:lt1>
          <a:srgbClr val="FFFFFF"/>
        </a:lt1>
        <a:dk2>
          <a:srgbClr val="000000"/>
        </a:dk2>
        <a:lt2>
          <a:srgbClr val="E8EDF2"/>
        </a:lt2>
        <a:accent1>
          <a:srgbClr val="D8E1EC"/>
        </a:accent1>
        <a:accent2>
          <a:srgbClr val="CFD795"/>
        </a:accent2>
        <a:accent3>
          <a:srgbClr val="AAAAAA"/>
        </a:accent3>
        <a:accent4>
          <a:srgbClr val="DADADA"/>
        </a:accent4>
        <a:accent5>
          <a:srgbClr val="E9EEF4"/>
        </a:accent5>
        <a:accent6>
          <a:srgbClr val="BBC387"/>
        </a:accent6>
        <a:hlink>
          <a:srgbClr val="D59F07"/>
        </a:hlink>
        <a:folHlink>
          <a:srgbClr val="94B26C"/>
        </a:folHlink>
      </a:clrScheme>
      <a:clrMap bg1="dk2" tx1="lt1" bg2="dk1" tx2="lt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emplate>Glowing puzzle pieces design template</Template>
  <TotalTime>92</TotalTime>
  <Words>403</Words>
  <Application>Microsoft PowerPoint</Application>
  <PresentationFormat>On-screen Show (4:3)</PresentationFormat>
  <Paragraphs>91</Paragraphs>
  <Slides>19</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19</vt:i4>
      </vt:variant>
    </vt:vector>
  </HeadingPairs>
  <TitlesOfParts>
    <vt:vector size="23" baseType="lpstr">
      <vt:lpstr>Times New Roman</vt:lpstr>
      <vt:lpstr>Tahoma</vt:lpstr>
      <vt:lpstr>Wingdings</vt:lpstr>
      <vt:lpstr>Glowing puzzle pieces design template</vt:lpstr>
      <vt:lpstr>What is CASFAA, CCCSFAAA and CLFE?</vt:lpstr>
      <vt:lpstr>Who We Are</vt:lpstr>
      <vt:lpstr>Who We Are</vt:lpstr>
      <vt:lpstr>California Association of Student Financial Aid Administrators</vt:lpstr>
      <vt:lpstr>CASFAA</vt:lpstr>
      <vt:lpstr>CASFAA</vt:lpstr>
      <vt:lpstr>CASFAA</vt:lpstr>
      <vt:lpstr>California Community Colleges  Student Financial Aid  Administrators Association</vt:lpstr>
      <vt:lpstr>CCCSFAAA</vt:lpstr>
      <vt:lpstr>CCCSFAAA</vt:lpstr>
      <vt:lpstr>CCCSFAAA</vt:lpstr>
      <vt:lpstr>California Lenders for Education</vt:lpstr>
      <vt:lpstr>CLFE</vt:lpstr>
      <vt:lpstr>CLFE</vt:lpstr>
      <vt:lpstr>Association Leadership</vt:lpstr>
      <vt:lpstr>Association Leadership</vt:lpstr>
      <vt:lpstr>Association Leadership</vt:lpstr>
      <vt:lpstr>Our Goal</vt:lpstr>
      <vt:lpstr>Questions</vt:lpstr>
    </vt:vector>
  </TitlesOfParts>
  <Manager/>
  <Company>College of the Canyons</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subject/>
  <dc:creator>Beth Asmus</dc:creator>
  <cp:keywords/>
  <dc:description/>
  <cp:lastModifiedBy>hurley</cp:lastModifiedBy>
  <cp:revision>35</cp:revision>
  <dcterms:created xsi:type="dcterms:W3CDTF">2008-02-11T21:48:01Z</dcterms:created>
  <dcterms:modified xsi:type="dcterms:W3CDTF">2008-03-14T17:00:23Z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TC011407991033</vt:lpwstr>
  </property>
</Properties>
</file>