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0" r:id="rId2"/>
    <p:sldId id="262" r:id="rId3"/>
    <p:sldId id="257" r:id="rId4"/>
    <p:sldId id="274" r:id="rId5"/>
    <p:sldId id="273" r:id="rId6"/>
    <p:sldId id="268" r:id="rId7"/>
    <p:sldId id="275" r:id="rId8"/>
    <p:sldId id="271" r:id="rId9"/>
    <p:sldId id="289" r:id="rId10"/>
    <p:sldId id="291" r:id="rId11"/>
    <p:sldId id="292" r:id="rId12"/>
    <p:sldId id="277" r:id="rId13"/>
    <p:sldId id="311" r:id="rId14"/>
    <p:sldId id="306" r:id="rId15"/>
    <p:sldId id="313" r:id="rId16"/>
    <p:sldId id="307" r:id="rId17"/>
    <p:sldId id="312" r:id="rId18"/>
    <p:sldId id="308" r:id="rId19"/>
    <p:sldId id="309" r:id="rId20"/>
    <p:sldId id="310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kota" initials="D" lastIdx="1" clrIdx="0">
    <p:extLst>
      <p:ext uri="{19B8F6BF-5375-455C-9EA6-DF929625EA0E}">
        <p15:presenceInfo xmlns:p15="http://schemas.microsoft.com/office/powerpoint/2012/main" userId="Dako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2B6B9C"/>
    <a:srgbClr val="005B99"/>
    <a:srgbClr val="00A0DC"/>
    <a:srgbClr val="BF2F8F"/>
    <a:srgbClr val="800080"/>
    <a:srgbClr val="C23091"/>
    <a:srgbClr val="CC3399"/>
    <a:srgbClr val="990099"/>
    <a:srgbClr val="1B4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63" d="100"/>
          <a:sy n="63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3552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152400"/>
            <a:ext cx="6858000" cy="5258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4046" tIns="47023" rIns="94046" bIns="47023">
            <a:spAutoFit/>
          </a:bodyPr>
          <a:lstStyle/>
          <a:p>
            <a:pPr algn="ctr" defTabSz="939800" eaLnBrk="0" hangingPunct="0">
              <a:defRPr/>
            </a:pPr>
            <a:r>
              <a:rPr lang="en-US" sz="1600" b="1" dirty="0"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2018 CASFAA Annual Conference</a:t>
            </a:r>
          </a:p>
          <a:p>
            <a:pPr algn="ctr" defTabSz="939800" eaLnBrk="0" hangingPunct="0">
              <a:defRPr/>
            </a:pPr>
            <a:r>
              <a:rPr lang="en-US" sz="1200" b="1" dirty="0"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October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00400" y="8800447"/>
            <a:ext cx="473075" cy="247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4046" tIns="47023" rIns="94046" bIns="47023">
            <a:spAutoFit/>
          </a:bodyPr>
          <a:lstStyle>
            <a:lvl1pPr defTabSz="9398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98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98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98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98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fld id="{861EB821-156C-8E4D-8B1B-2D73C24901A5}" type="slidenum">
              <a:rPr lang="en-US" sz="1000" b="0">
                <a:latin typeface="+mn-lt"/>
              </a:rPr>
              <a:pPr algn="ctr">
                <a:spcBef>
                  <a:spcPct val="50000"/>
                </a:spcBef>
              </a:pPr>
              <a:t>‹#›</a:t>
            </a:fld>
            <a:endParaRPr lang="en-US" sz="1000" b="0" dirty="0">
              <a:latin typeface="+mn-lt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" y="8816322"/>
            <a:ext cx="1031949" cy="2514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47" tIns="48323" rIns="96647" bIns="48323">
            <a:spAutoFit/>
          </a:bodyPr>
          <a:lstStyle/>
          <a:p>
            <a:pPr defTabSz="965594" eaLnBrk="0" hangingPunct="0">
              <a:spcBef>
                <a:spcPct val="50000"/>
              </a:spcBef>
              <a:defRPr/>
            </a:pPr>
            <a:r>
              <a:rPr lang="en-US" sz="1000" b="0" dirty="0"/>
              <a:t>© 2018 CASFAA</a:t>
            </a:r>
          </a:p>
        </p:txBody>
      </p:sp>
      <p:pic>
        <p:nvPicPr>
          <p:cNvPr id="9" name="m_-655687363001435065821879A2B-C5FD-4A0A-9188-6C883135850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7524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15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C626-A702-4320-9A14-9EE5C2E5283B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85C87-CD9D-4267-8F9C-D8DD9D85A7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4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57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0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90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76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May Revision preserves community college free tuition waivers and maintains Cal Grants for college students, including the grants for students with dependent children established last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45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May Revision preserves community college free tuition waivers and maintains Cal Grants for college students, including the grants for students with dependent children established last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6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5/19/20</a:t>
            </a:r>
          </a:p>
          <a:p>
            <a:r>
              <a:rPr lang="en-US" dirty="0"/>
              <a:t>Also mentioned New Cal Grant A recipients self-certify high school completion on </a:t>
            </a:r>
            <a:r>
              <a:rPr lang="en-US" dirty="0" err="1"/>
              <a:t>webgrants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8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19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76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awareness of current and new state issues</a:t>
            </a:r>
          </a:p>
          <a:p>
            <a:r>
              <a:rPr lang="en-US" dirty="0"/>
              <a:t>Not all but</a:t>
            </a:r>
            <a:r>
              <a:rPr lang="en-US" baseline="0" dirty="0"/>
              <a:t> high impact based on review of CASFAA State Issues and Training Committee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15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CASFAA Executive Council and State Issues committee focus on bills that are likely to effect the most members</a:t>
            </a:r>
          </a:p>
          <a:p>
            <a:r>
              <a:rPr lang="en-US" dirty="0"/>
              <a:t>Will have links to passed bills but can always look up by Bill Summer and House (either AB- Assembly Bill or SB- Senate Bill)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12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27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Considerations:</a:t>
            </a:r>
          </a:p>
          <a:p>
            <a:r>
              <a:rPr lang="en-US" dirty="0"/>
              <a:t>Law requires student have a FAFSA or CADA on file</a:t>
            </a:r>
          </a:p>
          <a:p>
            <a:r>
              <a:rPr lang="en-US" dirty="0"/>
              <a:t>Who is the designated staff member on your campus, set up systems to allow for fee waiver to process, work with your Accounting office? Noted in procedures?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23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87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Inquiring organizations see CSAC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34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85C87-CD9D-4267-8F9C-D8DD9D85A7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8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12BD.DAD9C21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12BD.DAD9C21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2B6B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00.jp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40231" y="5648325"/>
            <a:ext cx="3657600" cy="9810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018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0"/>
          <p:cNvSpPr>
            <a:spLocks noChangeArrowheads="1"/>
          </p:cNvSpPr>
          <p:nvPr userDrawn="1"/>
        </p:nvSpPr>
        <p:spPr bwMode="auto">
          <a:xfrm>
            <a:off x="6400800" y="6112151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© 2018 CASFAA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5" b="6045"/>
          <a:stretch/>
        </p:blipFill>
        <p:spPr>
          <a:xfrm>
            <a:off x="0" y="0"/>
            <a:ext cx="9144000" cy="16764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 algn="l">
              <a:lnSpc>
                <a:spcPct val="90000"/>
              </a:lnSpc>
              <a:defRPr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343400"/>
          </a:xfrm>
        </p:spPr>
        <p:txBody>
          <a:bodyPr/>
          <a:lstStyle>
            <a:lvl1pPr>
              <a:buClr>
                <a:srgbClr val="005B99"/>
              </a:buClr>
              <a:defRPr>
                <a:latin typeface="+mn-lt"/>
              </a:defRPr>
            </a:lvl1pPr>
            <a:lvl2pPr>
              <a:buClr>
                <a:srgbClr val="005B99"/>
              </a:buClr>
              <a:defRPr>
                <a:latin typeface="+mn-lt"/>
              </a:defRPr>
            </a:lvl2pPr>
            <a:lvl3pPr>
              <a:buClr>
                <a:srgbClr val="005B99"/>
              </a:buClr>
              <a:defRPr>
                <a:latin typeface="+mn-lt"/>
              </a:defRPr>
            </a:lvl3pPr>
            <a:lvl4pPr>
              <a:buClr>
                <a:srgbClr val="005B99"/>
              </a:buClr>
              <a:defRPr>
                <a:latin typeface="+mn-lt"/>
              </a:defRPr>
            </a:lvl4pPr>
            <a:lvl5pPr>
              <a:buClr>
                <a:srgbClr val="005B99"/>
              </a:buCl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70"/>
          <p:cNvSpPr>
            <a:spLocks noChangeArrowheads="1"/>
          </p:cNvSpPr>
          <p:nvPr userDrawn="1"/>
        </p:nvSpPr>
        <p:spPr bwMode="auto">
          <a:xfrm>
            <a:off x="6400800" y="60960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Slide </a:t>
            </a:r>
            <a:fld id="{4AED0E70-5378-4D6C-BEE9-BC3A6AC9C276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© 2018 CASFAA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 algn="l">
              <a:lnSpc>
                <a:spcPct val="90000"/>
              </a:lnSpc>
              <a:defRPr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343400"/>
          </a:xfrm>
        </p:spPr>
        <p:txBody>
          <a:bodyPr/>
          <a:lstStyle>
            <a:lvl1pPr>
              <a:buClr>
                <a:srgbClr val="005B99"/>
              </a:buClr>
              <a:defRPr>
                <a:latin typeface="+mn-lt"/>
              </a:defRPr>
            </a:lvl1pPr>
            <a:lvl2pPr>
              <a:buClr>
                <a:srgbClr val="005B99"/>
              </a:buClr>
              <a:defRPr>
                <a:latin typeface="+mn-lt"/>
              </a:defRPr>
            </a:lvl2pPr>
            <a:lvl3pPr>
              <a:buClr>
                <a:srgbClr val="005B99"/>
              </a:buClr>
              <a:defRPr>
                <a:latin typeface="+mn-lt"/>
              </a:defRPr>
            </a:lvl3pPr>
            <a:lvl4pPr>
              <a:buClr>
                <a:srgbClr val="005B99"/>
              </a:buClr>
              <a:defRPr>
                <a:latin typeface="+mn-lt"/>
              </a:defRPr>
            </a:lvl4pPr>
            <a:lvl5pPr>
              <a:buClr>
                <a:srgbClr val="005B99"/>
              </a:buCl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70"/>
          <p:cNvSpPr>
            <a:spLocks noChangeArrowheads="1"/>
          </p:cNvSpPr>
          <p:nvPr userDrawn="1"/>
        </p:nvSpPr>
        <p:spPr bwMode="auto">
          <a:xfrm>
            <a:off x="6400800" y="60960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Slide </a:t>
            </a:r>
            <a:fld id="{4AED0E70-5378-4D6C-BEE9-BC3A6AC9C276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© 2018 CASFAA</a:t>
            </a:r>
          </a:p>
        </p:txBody>
      </p:sp>
    </p:spTree>
    <p:extLst>
      <p:ext uri="{BB962C8B-B14F-4D97-AF65-F5344CB8AC3E}">
        <p14:creationId xmlns:p14="http://schemas.microsoft.com/office/powerpoint/2010/main" val="2870889703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 algn="l">
              <a:lnSpc>
                <a:spcPct val="90000"/>
              </a:lnSpc>
              <a:defRPr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5563"/>
            <a:ext cx="4038600" cy="4313238"/>
          </a:xfrm>
        </p:spPr>
        <p:txBody>
          <a:bodyPr/>
          <a:lstStyle>
            <a:lvl1pPr>
              <a:buClr>
                <a:srgbClr val="005B99"/>
              </a:buClr>
              <a:defRPr sz="2800">
                <a:latin typeface="+mn-lt"/>
              </a:defRPr>
            </a:lvl1pPr>
            <a:lvl2pPr>
              <a:buClr>
                <a:srgbClr val="005B99"/>
              </a:buClr>
              <a:defRPr sz="2400">
                <a:latin typeface="+mn-lt"/>
              </a:defRPr>
            </a:lvl2pPr>
            <a:lvl3pPr>
              <a:buClr>
                <a:srgbClr val="005B99"/>
              </a:buClr>
              <a:defRPr sz="2000">
                <a:latin typeface="+mn-lt"/>
              </a:defRPr>
            </a:lvl3pPr>
            <a:lvl4pPr>
              <a:buClr>
                <a:srgbClr val="005B99"/>
              </a:buClr>
              <a:defRPr sz="1800">
                <a:latin typeface="+mn-lt"/>
              </a:defRPr>
            </a:lvl4pPr>
            <a:lvl5pPr>
              <a:buClr>
                <a:srgbClr val="005B99"/>
              </a:buCl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25563"/>
            <a:ext cx="4038600" cy="4313238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+mn-lt"/>
              </a:defRPr>
            </a:lvl1pPr>
            <a:lvl2pPr>
              <a:defRPr sz="2400">
                <a:solidFill>
                  <a:schemeClr val="tx1"/>
                </a:solidFill>
                <a:latin typeface="+mn-lt"/>
              </a:defRPr>
            </a:lvl2pPr>
            <a:lvl3pPr>
              <a:defRPr sz="2000">
                <a:solidFill>
                  <a:schemeClr val="tx1"/>
                </a:solidFill>
                <a:latin typeface="+mn-lt"/>
              </a:defRPr>
            </a:lvl3pPr>
            <a:lvl4pPr>
              <a:defRPr sz="1800">
                <a:solidFill>
                  <a:schemeClr val="tx1"/>
                </a:solidFill>
                <a:latin typeface="+mn-lt"/>
              </a:defRPr>
            </a:lvl4pPr>
            <a:lvl5pPr>
              <a:defRPr sz="1800">
                <a:solidFill>
                  <a:schemeClr val="tx1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70"/>
          <p:cNvSpPr>
            <a:spLocks noChangeArrowheads="1"/>
          </p:cNvSpPr>
          <p:nvPr userDrawn="1"/>
        </p:nvSpPr>
        <p:spPr bwMode="auto">
          <a:xfrm>
            <a:off x="6400800" y="60960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Slide </a:t>
            </a:r>
            <a:fld id="{4AED0E70-5378-4D6C-BEE9-BC3A6AC9C276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© 2018 CASFAA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 algn="l">
              <a:lnSpc>
                <a:spcPct val="90000"/>
              </a:lnSpc>
              <a:defRPr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70"/>
          <p:cNvSpPr>
            <a:spLocks noChangeArrowheads="1"/>
          </p:cNvSpPr>
          <p:nvPr userDrawn="1"/>
        </p:nvSpPr>
        <p:spPr bwMode="auto">
          <a:xfrm>
            <a:off x="6400800" y="60960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Slide </a:t>
            </a:r>
            <a:fld id="{4AED0E70-5378-4D6C-BEE9-BC3A6AC9C276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© 2018 CASFAA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 algn="l">
              <a:lnSpc>
                <a:spcPct val="90000"/>
              </a:lnSpc>
              <a:defRPr>
                <a:solidFill>
                  <a:srgbClr val="005B9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556260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70"/>
          <p:cNvSpPr>
            <a:spLocks noChangeArrowheads="1"/>
          </p:cNvSpPr>
          <p:nvPr userDrawn="1"/>
        </p:nvSpPr>
        <p:spPr bwMode="auto">
          <a:xfrm>
            <a:off x="6400800" y="60960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Slide </a:t>
            </a:r>
            <a:fld id="{4AED0E70-5378-4D6C-BEE9-BC3A6AC9C276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© 2018 CASFAA</a:t>
            </a:r>
          </a:p>
        </p:txBody>
      </p:sp>
      <p:pic>
        <p:nvPicPr>
          <p:cNvPr id="9" name="Picture 8" descr="cid:image003.png@01D412BD.DAD9C210"/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821"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72470079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id:image003.png@01D412BD.DAD9C210"/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821"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tangle 70"/>
          <p:cNvSpPr>
            <a:spLocks noChangeArrowheads="1"/>
          </p:cNvSpPr>
          <p:nvPr userDrawn="1"/>
        </p:nvSpPr>
        <p:spPr bwMode="auto">
          <a:xfrm>
            <a:off x="6400800" y="60960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Slide </a:t>
            </a:r>
            <a:fld id="{4AED0E70-5378-4D6C-BEE9-BC3A6AC9C276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© 2018 CASFAA</a:t>
            </a:r>
          </a:p>
        </p:txBody>
      </p:sp>
    </p:spTree>
    <p:extLst>
      <p:ext uri="{BB962C8B-B14F-4D97-AF65-F5344CB8AC3E}">
        <p14:creationId xmlns:p14="http://schemas.microsoft.com/office/powerpoint/2010/main" val="3180893550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cid:image003.png@01D412BD.DAD9C210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25562"/>
            <a:ext cx="8229600" cy="438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70"/>
          <p:cNvSpPr>
            <a:spLocks noChangeArrowheads="1"/>
          </p:cNvSpPr>
          <p:nvPr userDrawn="1"/>
        </p:nvSpPr>
        <p:spPr bwMode="auto">
          <a:xfrm>
            <a:off x="6400800" y="63246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Slide </a:t>
            </a:r>
            <a:fld id="{4AED0E70-5378-4D6C-BEE9-BC3A6AC9C276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© 2018 CASFAA</a:t>
            </a:r>
          </a:p>
        </p:txBody>
      </p:sp>
      <p:pic>
        <p:nvPicPr>
          <p:cNvPr id="10" name="Picture 9" descr="cid:image003.png@01D412BD.DAD9C210"/>
          <p:cNvPicPr/>
          <p:nvPr userDrawn="1"/>
        </p:nvPicPr>
        <p:blipFill rotWithShape="1"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821"/>
          <a:stretch/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6" r:id="rId4"/>
    <p:sldLayoutId id="2147483652" r:id="rId5"/>
    <p:sldLayoutId id="2147483654" r:id="rId6"/>
    <p:sldLayoutId id="2147483657" r:id="rId7"/>
    <p:sldLayoutId id="2147483658" r:id="rId8"/>
  </p:sldLayoutIdLst>
  <p:transition spd="med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B99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5B99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804863" indent="-347663" algn="l" defTabSz="914400" rtl="0" eaLnBrk="1" latinLnBrk="0" hangingPunct="1">
        <a:spcBef>
          <a:spcPct val="20000"/>
        </a:spcBef>
        <a:buClr>
          <a:srgbClr val="005B99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262063" indent="-347663" algn="l" defTabSz="914400" rtl="0" eaLnBrk="1" latinLnBrk="0" hangingPunct="1">
        <a:spcBef>
          <a:spcPct val="20000"/>
        </a:spcBef>
        <a:buClr>
          <a:srgbClr val="005B99"/>
        </a:buClr>
        <a:buSzPct val="85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5B99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5B99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billTextClient.xhtml?bill_id=201920200AB131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billTextClient.xhtml?bill_id=201920200AB177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eginfo.legislature.ca.gov/faces/billHistoryClient.xhtml?bill_id=201920200AB3086" TargetMode="External"/><Relationship Id="rId2" Type="http://schemas.openxmlformats.org/officeDocument/2006/relationships/hyperlink" Target="http://leginfo.legislature.ca.gov/faces/billNavClient.xhtml?bill_id=201920200AB2016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udget.ca.go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ac.ca.gov/sites/main/files/file-attachments/gsa_2020-19.pdf?1590623815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gov.ca.gov/wp-content/uploads/2020/05/5.19.20-EO-N-65-20-text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ac.ca.gov/post/upcoming-webinars-college-staff" TargetMode="External"/><Relationship Id="rId2" Type="http://schemas.openxmlformats.org/officeDocument/2006/relationships/hyperlink" Target="https://www.csac.ca.gov/covid19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ac.ca.gov/commission-meeting-calendar-agendas-and-video-recordings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sfaa.org/join-casfaa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thalassa.naylor@salliemae.com" TargetMode="External"/><Relationship Id="rId4" Type="http://schemas.openxmlformats.org/officeDocument/2006/relationships/hyperlink" Target="mailto:bgarrison@ucsd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billTextClient.xhtml?bill_id=201920200AB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eginfo.legislature.ca.gov/faces/billTextClient.xhtml?bill_id=201920200AB54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B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981200"/>
            <a:ext cx="5410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California State Compliance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Are you Ready?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Spring 2020</a:t>
            </a:r>
          </a:p>
          <a:p>
            <a:pPr algn="ctr"/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06867"/>
      </p:ext>
    </p:extLst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40" y="228600"/>
            <a:ext cx="8229600" cy="1143000"/>
          </a:xfrm>
        </p:spPr>
        <p:txBody>
          <a:bodyPr/>
          <a:lstStyle/>
          <a:p>
            <a:r>
              <a:rPr lang="en-US" dirty="0"/>
              <a:t>AB 1313 Prohibited debt collection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313238"/>
          </a:xfrm>
        </p:spPr>
        <p:txBody>
          <a:bodyPr>
            <a:normAutofit/>
          </a:bodyPr>
          <a:lstStyle/>
          <a:p>
            <a:r>
              <a:rPr lang="en-US" dirty="0"/>
              <a:t>When?</a:t>
            </a:r>
          </a:p>
          <a:p>
            <a:pPr lvl="1"/>
            <a:r>
              <a:rPr lang="en-US" dirty="0"/>
              <a:t>January 1, 2020</a:t>
            </a:r>
          </a:p>
          <a:p>
            <a:r>
              <a:rPr lang="en-US" dirty="0"/>
              <a:t>Who?</a:t>
            </a:r>
          </a:p>
          <a:p>
            <a:pPr lvl="1"/>
            <a:r>
              <a:rPr lang="en-US" dirty="0"/>
              <a:t>UC</a:t>
            </a:r>
          </a:p>
          <a:p>
            <a:pPr lvl="1"/>
            <a:r>
              <a:rPr lang="en-US" dirty="0"/>
              <a:t>CSU</a:t>
            </a:r>
          </a:p>
          <a:p>
            <a:pPr lvl="1"/>
            <a:r>
              <a:rPr lang="en-US" dirty="0"/>
              <a:t>California Community Colleges</a:t>
            </a:r>
          </a:p>
          <a:p>
            <a:r>
              <a:rPr lang="en-US" dirty="0"/>
              <a:t>Where?</a:t>
            </a:r>
          </a:p>
          <a:p>
            <a:pPr lvl="1"/>
            <a:r>
              <a:rPr lang="en-US" dirty="0">
                <a:hlinkClick r:id="rId3"/>
              </a:rPr>
              <a:t>https://leginfo.legislature.ca.gov/faces/billTextClient.xhtml?bill_id=201920200AB1313</a:t>
            </a:r>
            <a:r>
              <a:rPr lang="en-US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16038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 1313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419599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A school shall not do any of the following:</a:t>
            </a:r>
          </a:p>
          <a:p>
            <a:pPr lvl="1" fontAlgn="base"/>
            <a:r>
              <a:rPr lang="en-US" dirty="0"/>
              <a:t>Refuse to provide a transcript for a current or former student on the grounds that the student owes a debt.</a:t>
            </a:r>
          </a:p>
          <a:p>
            <a:pPr lvl="1" fontAlgn="base"/>
            <a:r>
              <a:rPr lang="en-US" dirty="0"/>
              <a:t>Condition the provision of a transcript on the payment of a debt, other than a fee charged to provide the transcript.</a:t>
            </a:r>
          </a:p>
          <a:p>
            <a:pPr lvl="1" fontAlgn="base"/>
            <a:r>
              <a:rPr lang="en-US" dirty="0"/>
              <a:t>Charge a higher fee for obtaining a transcript, or provide less favorable treatment of a transcript request because a student owes a debt.</a:t>
            </a:r>
          </a:p>
          <a:p>
            <a:pPr lvl="1" fontAlgn="base"/>
            <a:r>
              <a:rPr lang="en-US" dirty="0"/>
              <a:t>Use transcript issuance as a tool for debt collection.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039502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25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AB 1774 Student Aid Commission: Extension of application deadlines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313238"/>
          </a:xfrm>
        </p:spPr>
        <p:txBody>
          <a:bodyPr>
            <a:normAutofit/>
          </a:bodyPr>
          <a:lstStyle/>
          <a:p>
            <a:r>
              <a:rPr lang="en-US" sz="3200" dirty="0"/>
              <a:t>When?</a:t>
            </a:r>
          </a:p>
          <a:p>
            <a:pPr lvl="1"/>
            <a:r>
              <a:rPr lang="en-US" sz="2800" dirty="0"/>
              <a:t>October 19, 2019</a:t>
            </a:r>
          </a:p>
          <a:p>
            <a:r>
              <a:rPr lang="en-US" sz="3200" dirty="0"/>
              <a:t>Who?</a:t>
            </a:r>
          </a:p>
          <a:p>
            <a:pPr lvl="1"/>
            <a:r>
              <a:rPr lang="en-US" sz="2800" dirty="0"/>
              <a:t>All Cal Grant awarding institutions</a:t>
            </a:r>
          </a:p>
          <a:p>
            <a:r>
              <a:rPr lang="en-US" sz="3200" dirty="0"/>
              <a:t>Where?</a:t>
            </a:r>
          </a:p>
          <a:p>
            <a:pPr lvl="1"/>
            <a:r>
              <a:rPr lang="en-US" sz="2800" dirty="0">
                <a:hlinkClick r:id="rId3"/>
              </a:rPr>
              <a:t>https://leginfo.legislature.ca.gov/faces/billTextClient.xhtml?bill_id=201920200AB1774</a:t>
            </a:r>
            <a:r>
              <a:rPr lang="en-US" sz="2800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72780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 1774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419599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2700" dirty="0"/>
              <a:t>CSAC can postpone an application deadline of up to 30 calendar </a:t>
            </a:r>
            <a:r>
              <a:rPr lang="en-US" sz="2500" dirty="0"/>
              <a:t>days for any financial aid program administered by the commission</a:t>
            </a:r>
          </a:p>
          <a:p>
            <a:pPr fontAlgn="base"/>
            <a:r>
              <a:rPr lang="en-US" sz="2500" dirty="0"/>
              <a:t>Requires formal postponement request from </a:t>
            </a:r>
          </a:p>
          <a:p>
            <a:pPr lvl="1" fontAlgn="base"/>
            <a:r>
              <a:rPr lang="en-US" sz="2500" dirty="0"/>
              <a:t>the Superintendent of a school or community college district or </a:t>
            </a:r>
          </a:p>
          <a:p>
            <a:pPr lvl="1" fontAlgn="base"/>
            <a:r>
              <a:rPr lang="en-US" sz="2500" dirty="0"/>
              <a:t>President or Chancellor of a California institution of higher education</a:t>
            </a:r>
          </a:p>
          <a:p>
            <a:pPr fontAlgn="base"/>
            <a:r>
              <a:rPr lang="en-US" sz="2500" dirty="0"/>
              <a:t>Qualifying event can include:</a:t>
            </a:r>
          </a:p>
          <a:p>
            <a:pPr lvl="1" fontAlgn="base"/>
            <a:r>
              <a:rPr lang="en-US" sz="2500" dirty="0"/>
              <a:t>A natural disaster.</a:t>
            </a:r>
          </a:p>
          <a:p>
            <a:pPr lvl="1" fontAlgn="base"/>
            <a:r>
              <a:rPr lang="en-US" sz="2500" dirty="0"/>
              <a:t>A state of emergency declared by the Governor or the President of the United States.</a:t>
            </a:r>
          </a:p>
          <a:p>
            <a:pPr lvl="1" fontAlgn="base"/>
            <a:r>
              <a:rPr lang="en-US" sz="2500" dirty="0"/>
              <a:t>A labor action.</a:t>
            </a:r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76468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E6DD4-F414-4E90-BA2E-AD3EF24E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10" y="381000"/>
            <a:ext cx="8465389" cy="1143000"/>
          </a:xfrm>
        </p:spPr>
        <p:txBody>
          <a:bodyPr/>
          <a:lstStyle/>
          <a:p>
            <a:r>
              <a:rPr lang="en-US" dirty="0"/>
              <a:t>Section 2: Current State Legislation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B75A-8EC1-4DC7-B61D-0480B68FA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011" y="2133600"/>
            <a:ext cx="8229600" cy="4343400"/>
          </a:xfrm>
        </p:spPr>
        <p:txBody>
          <a:bodyPr/>
          <a:lstStyle/>
          <a:p>
            <a:r>
              <a:rPr lang="en-US" dirty="0"/>
              <a:t>Currently in year 2 of a two year cycle (2019-2020).</a:t>
            </a:r>
          </a:p>
          <a:p>
            <a:r>
              <a:rPr lang="en-US" dirty="0"/>
              <a:t>Legislative priority: economy and response to COVID-19</a:t>
            </a:r>
          </a:p>
        </p:txBody>
      </p:sp>
    </p:spTree>
    <p:extLst>
      <p:ext uri="{BB962C8B-B14F-4D97-AF65-F5344CB8AC3E}">
        <p14:creationId xmlns:p14="http://schemas.microsoft.com/office/powerpoint/2010/main" val="3127836441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E6DD4-F414-4E90-BA2E-AD3EF24E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143000"/>
          </a:xfrm>
        </p:spPr>
        <p:txBody>
          <a:bodyPr/>
          <a:lstStyle/>
          <a:p>
            <a:r>
              <a:rPr lang="en-US" dirty="0"/>
              <a:t>State Legislation: Pending bills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B75A-8EC1-4DC7-B61D-0480B68FA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AB 2016: Student Aid Commission: total cost of attendance calculator.</a:t>
            </a:r>
          </a:p>
          <a:p>
            <a:pPr lvl="2"/>
            <a:r>
              <a:rPr lang="en-US" dirty="0"/>
              <a:t>5/7/20: Re-referred to Com. on HIGHER ED</a:t>
            </a:r>
          </a:p>
          <a:p>
            <a:pPr lvl="2"/>
            <a:r>
              <a:rPr lang="en-US" dirty="0">
                <a:hlinkClick r:id="rId2"/>
              </a:rPr>
              <a:t>http://leginfo.legislature.ca.gov/faces/billNavClient.xhtml?bill_id=201920200AB2016</a:t>
            </a:r>
            <a:endParaRPr lang="en-US" dirty="0"/>
          </a:p>
          <a:p>
            <a:r>
              <a:rPr lang="en-US" sz="2800" dirty="0"/>
              <a:t>AB 3086: Student financial aid: scholarship displacement.</a:t>
            </a:r>
          </a:p>
          <a:p>
            <a:pPr lvl="2"/>
            <a:r>
              <a:rPr lang="en-US" dirty="0"/>
              <a:t>5/5/20: Re-referred to Com. on HIGHER ED</a:t>
            </a:r>
          </a:p>
          <a:p>
            <a:pPr lvl="2"/>
            <a:r>
              <a:rPr lang="en-US" dirty="0">
                <a:hlinkClick r:id="rId3"/>
              </a:rPr>
              <a:t>http://leginfo.legislature.ca.gov/faces/billHistoryClient.xhtml?bill_id=201920200AB3086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4674147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D9DB5-0924-4258-9FEB-85C3A38D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C3D4-1F1B-463B-8941-F27C8B5A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599"/>
          </a:xfrm>
        </p:spPr>
        <p:txBody>
          <a:bodyPr>
            <a:normAutofit/>
          </a:bodyPr>
          <a:lstStyle/>
          <a:p>
            <a:r>
              <a:rPr lang="en-US" b="1" dirty="0"/>
              <a:t>May 15</a:t>
            </a:r>
            <a:r>
              <a:rPr lang="en-US" dirty="0"/>
              <a:t>: Governor released revised budget based on the current economic forecast</a:t>
            </a:r>
          </a:p>
          <a:p>
            <a:pPr lvl="1"/>
            <a:r>
              <a:rPr lang="en-US" dirty="0">
                <a:hlinkClick r:id="rId3"/>
              </a:rPr>
              <a:t>http://www.ebudget.ca.gov/</a:t>
            </a:r>
            <a:endParaRPr lang="en-US" dirty="0"/>
          </a:p>
          <a:p>
            <a:pPr lvl="1"/>
            <a:r>
              <a:rPr lang="en-US" dirty="0"/>
              <a:t>Golden State Teachers Program:</a:t>
            </a:r>
          </a:p>
          <a:p>
            <a:pPr lvl="2"/>
            <a:r>
              <a:rPr lang="en-US" dirty="0"/>
              <a:t>Reduced Fund</a:t>
            </a:r>
          </a:p>
          <a:p>
            <a:pPr lvl="2"/>
            <a:r>
              <a:rPr lang="en-US" dirty="0"/>
              <a:t>Federal funds allocation to Special Education Specialization</a:t>
            </a:r>
          </a:p>
          <a:p>
            <a:pPr lvl="2"/>
            <a:r>
              <a:rPr lang="en-US" dirty="0"/>
              <a:t>CSAC pending additional guidance for processing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16850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D9DB5-0924-4258-9FEB-85C3A38D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Dates-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C3D4-1F1B-463B-8941-F27C8B5A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599"/>
          </a:xfrm>
        </p:spPr>
        <p:txBody>
          <a:bodyPr>
            <a:normAutofit/>
          </a:bodyPr>
          <a:lstStyle/>
          <a:p>
            <a:r>
              <a:rPr lang="en-US" b="1" dirty="0"/>
              <a:t>June 15: </a:t>
            </a:r>
            <a:r>
              <a:rPr lang="en-US" dirty="0"/>
              <a:t>Deadline for Legislature to pass a state budget- differences between houses are reconciled in conference committee</a:t>
            </a:r>
          </a:p>
          <a:p>
            <a:r>
              <a:rPr lang="en-US" b="1" dirty="0"/>
              <a:t>Before July 1: </a:t>
            </a:r>
            <a:r>
              <a:rPr lang="en-US" dirty="0"/>
              <a:t>Governor acts on the budget- approves all or reduced based on line-item vetoes</a:t>
            </a:r>
          </a:p>
          <a:p>
            <a:r>
              <a:rPr lang="en-US" b="1" dirty="0"/>
              <a:t>August 2020: </a:t>
            </a:r>
            <a:r>
              <a:rPr lang="en-US" dirty="0"/>
              <a:t>Anticipated revisiting of budget based on economic forecast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08422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BCC53-F55C-4248-A418-215788B2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85" y="261668"/>
            <a:ext cx="8229600" cy="1143000"/>
          </a:xfrm>
        </p:spPr>
        <p:txBody>
          <a:bodyPr/>
          <a:lstStyle/>
          <a:p>
            <a:r>
              <a:rPr lang="en-US" dirty="0"/>
              <a:t>Governor’s Executive Order: Regulatory Relief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C79D8-056D-47ED-8E0F-F9F806CB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724400"/>
          </a:xfrm>
        </p:spPr>
        <p:txBody>
          <a:bodyPr>
            <a:normAutofit fontScale="55000" lnSpcReduction="20000"/>
          </a:bodyPr>
          <a:lstStyle/>
          <a:p>
            <a:endParaRPr lang="en-US" sz="3800" dirty="0"/>
          </a:p>
          <a:p>
            <a:r>
              <a:rPr lang="en-US" sz="5100" dirty="0"/>
              <a:t>Deadline extended GPA Submission Cal Grant Entitlement</a:t>
            </a:r>
          </a:p>
          <a:p>
            <a:pPr lvl="1"/>
            <a:r>
              <a:rPr lang="en-US" sz="4400" dirty="0"/>
              <a:t>September 2, 2020 (vs May 16, 2020) </a:t>
            </a:r>
          </a:p>
          <a:p>
            <a:pPr marL="0" indent="0">
              <a:buNone/>
            </a:pPr>
            <a:endParaRPr lang="en-US" sz="5100" dirty="0"/>
          </a:p>
          <a:p>
            <a:r>
              <a:rPr lang="en-US" sz="5100" dirty="0"/>
              <a:t>Waiver Selective Service Dream Student Verification</a:t>
            </a:r>
          </a:p>
          <a:p>
            <a:pPr lvl="1"/>
            <a:r>
              <a:rPr lang="en-US" sz="4400" dirty="0"/>
              <a:t>2019-2020 and 2020-2021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dirty="0"/>
              <a:t>Cal Grant Special Alert:</a:t>
            </a:r>
          </a:p>
          <a:p>
            <a:pPr lvl="1"/>
            <a:r>
              <a:rPr lang="en-US" sz="2900" dirty="0">
                <a:hlinkClick r:id="rId3"/>
              </a:rPr>
              <a:t>https://www.csac.ca.gov/sites/main/files/file-attachments/gsa_2020-19.pdf?1590623815</a:t>
            </a:r>
            <a:endParaRPr lang="en-US" sz="2900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Executive Order:</a:t>
            </a:r>
          </a:p>
          <a:p>
            <a:pPr lvl="1"/>
            <a:r>
              <a:rPr lang="en-US" sz="2900" dirty="0"/>
              <a:t> </a:t>
            </a:r>
            <a:r>
              <a:rPr lang="en-US" sz="2900" dirty="0">
                <a:hlinkClick r:id="rId4"/>
              </a:rPr>
              <a:t>https://www.gov.ca.gov/wp-content/uploads/2020/05/5.19.20-EO-N-65-20-text.pdf</a:t>
            </a:r>
            <a:endParaRPr lang="en-US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63984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3195-8DB6-485A-A25E-F7C9E15D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Other useful State resources- California Student Aid Commission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D74BA-243C-4986-B108-CC1ACF9E7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/>
              <a:t>COVID-19 webpage: </a:t>
            </a:r>
            <a:r>
              <a:rPr lang="en-US" dirty="0">
                <a:hlinkClick r:id="rId2"/>
              </a:rPr>
              <a:t>https://www.csac.ca.gov/covid19</a:t>
            </a:r>
            <a:endParaRPr lang="en-US" dirty="0"/>
          </a:p>
          <a:p>
            <a:pPr lvl="1"/>
            <a:r>
              <a:rPr lang="en-US" sz="3200" dirty="0"/>
              <a:t>Latest updates</a:t>
            </a:r>
          </a:p>
          <a:p>
            <a:r>
              <a:rPr lang="en-US" dirty="0"/>
              <a:t>Training updates: online!</a:t>
            </a:r>
          </a:p>
          <a:p>
            <a:pPr lvl="2"/>
            <a:r>
              <a:rPr lang="en-US" sz="3200" u="sng" dirty="0">
                <a:hlinkClick r:id="rId3"/>
              </a:rPr>
              <a:t>https://www.csac.ca.gov/post/upcoming-webinars-college-staff</a:t>
            </a:r>
            <a:r>
              <a:rPr lang="en-US" sz="3200" dirty="0"/>
              <a:t>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20935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077200" cy="251460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000" dirty="0">
                <a:solidFill>
                  <a:srgbClr val="005B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Welcome!</a:t>
            </a:r>
            <a:br>
              <a:rPr lang="en-US" sz="3000" dirty="0">
                <a:solidFill>
                  <a:srgbClr val="005B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000" dirty="0">
              <a:solidFill>
                <a:srgbClr val="005B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5480" y="2819400"/>
            <a:ext cx="7467600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b="1" dirty="0"/>
              <a:t>     Bronwyn Garrison</a:t>
            </a:r>
          </a:p>
          <a:p>
            <a:pPr lvl="1" algn="ctr">
              <a:spcBef>
                <a:spcPts val="1200"/>
              </a:spcBef>
            </a:pPr>
            <a:r>
              <a:rPr lang="en-US" dirty="0"/>
              <a:t>2020 CASFAA Vice President, State Issues</a:t>
            </a:r>
            <a:endParaRPr lang="en-US" sz="2000" dirty="0"/>
          </a:p>
          <a:p>
            <a:pPr lvl="1" algn="ctr">
              <a:spcBef>
                <a:spcPts val="1200"/>
              </a:spcBef>
            </a:pPr>
            <a:r>
              <a:rPr lang="en-US" sz="2000" dirty="0"/>
              <a:t>Assistant Director Compliance</a:t>
            </a:r>
          </a:p>
          <a:p>
            <a:pPr lvl="1" algn="ctr">
              <a:spcBef>
                <a:spcPts val="1200"/>
              </a:spcBef>
            </a:pPr>
            <a:r>
              <a:rPr lang="en-US" sz="2000" dirty="0"/>
              <a:t>University of California, San Diego</a:t>
            </a:r>
          </a:p>
          <a:p>
            <a:pPr algn="ctr">
              <a:spcBef>
                <a:spcPts val="1800"/>
              </a:spcBef>
            </a:pPr>
            <a:r>
              <a:rPr lang="en-US" sz="2400" dirty="0"/>
              <a:t>		</a:t>
            </a:r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89B9-BAD3-4DE9-9B8A-12F0C417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136" y="381000"/>
            <a:ext cx="8229600" cy="1143000"/>
          </a:xfrm>
        </p:spPr>
        <p:txBody>
          <a:bodyPr/>
          <a:lstStyle/>
          <a:p>
            <a:r>
              <a:rPr lang="en-US" dirty="0"/>
              <a:t>Other useful State resources- California Student Aid Commission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F4262-7B80-4387-BF2E-CF8F78ACE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hlinkClick r:id="rId2"/>
            </a:endParaRPr>
          </a:p>
          <a:p>
            <a:r>
              <a:rPr lang="en-US" dirty="0"/>
              <a:t>Commission updates:</a:t>
            </a:r>
          </a:p>
          <a:p>
            <a:pPr lvl="1"/>
            <a:r>
              <a:rPr lang="en-US" dirty="0"/>
              <a:t>Open to Public</a:t>
            </a:r>
          </a:p>
          <a:p>
            <a:pPr lvl="1"/>
            <a:r>
              <a:rPr lang="en-US" dirty="0"/>
              <a:t>Next meeting July</a:t>
            </a:r>
          </a:p>
          <a:p>
            <a:pPr lvl="1"/>
            <a:r>
              <a:rPr lang="en-US" dirty="0"/>
              <a:t>Recordings and Transcripts: </a:t>
            </a:r>
            <a:r>
              <a:rPr lang="en-US" dirty="0">
                <a:hlinkClick r:id="rId2"/>
              </a:rPr>
              <a:t>https://www.csac.ca.gov/commission-meeting-calendar-agendas-and-video-recordings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40362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599"/>
            <a:ext cx="7239000" cy="4267201"/>
          </a:xfrm>
        </p:spPr>
        <p:txBody>
          <a:bodyPr/>
          <a:lstStyle/>
          <a:p>
            <a:r>
              <a:rPr lang="en-US" dirty="0"/>
              <a:t>Want to join CASFAA?</a:t>
            </a:r>
          </a:p>
          <a:p>
            <a:pPr lvl="1"/>
            <a:r>
              <a:rPr lang="en-US" dirty="0">
                <a:hlinkClick r:id="rId3"/>
              </a:rPr>
              <a:t>https://www.casfaa.org/join-casfaa</a:t>
            </a:r>
            <a:endParaRPr lang="en-US" dirty="0"/>
          </a:p>
          <a:p>
            <a:r>
              <a:rPr lang="en-US" sz="2800" dirty="0"/>
              <a:t>Join the CASFAA State Issues Committee!</a:t>
            </a:r>
          </a:p>
          <a:p>
            <a:pPr lvl="2"/>
            <a:r>
              <a:rPr lang="en-US" dirty="0">
                <a:hlinkClick r:id="rId4"/>
              </a:rPr>
              <a:t>bgarrison@ucsd.edu</a:t>
            </a:r>
            <a:r>
              <a:rPr lang="en-US" dirty="0"/>
              <a:t> </a:t>
            </a:r>
          </a:p>
          <a:p>
            <a:r>
              <a:rPr lang="en-US" sz="2800" dirty="0"/>
              <a:t>Interested in volunteering for training?</a:t>
            </a:r>
          </a:p>
          <a:p>
            <a:pPr lvl="1"/>
            <a:r>
              <a:rPr lang="en-US" sz="2400" dirty="0"/>
              <a:t>Get involved!</a:t>
            </a:r>
          </a:p>
          <a:p>
            <a:pPr lvl="2"/>
            <a:r>
              <a:rPr lang="en-US" dirty="0">
                <a:hlinkClick r:id="rId5"/>
              </a:rPr>
              <a:t>thalassa.naylor@salliemae.com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49396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Goal</a:t>
            </a:r>
          </a:p>
          <a:p>
            <a:r>
              <a:rPr lang="en-US" dirty="0"/>
              <a:t>Section 1: State Bills in Law</a:t>
            </a:r>
          </a:p>
          <a:p>
            <a:pPr lvl="1"/>
            <a:r>
              <a:rPr lang="en-US" dirty="0"/>
              <a:t>AB 2:  Community College Promise **UPDATE**</a:t>
            </a:r>
          </a:p>
          <a:p>
            <a:pPr lvl="1"/>
            <a:r>
              <a:rPr lang="en-US" dirty="0"/>
              <a:t>AB 540: California Dreamer Service Incentive Grant Program **UPDATE**</a:t>
            </a:r>
          </a:p>
          <a:p>
            <a:pPr lvl="1"/>
            <a:r>
              <a:rPr lang="en-US" dirty="0"/>
              <a:t>AB 1313 Prohibited debt collection practices</a:t>
            </a:r>
          </a:p>
          <a:p>
            <a:pPr lvl="1"/>
            <a:r>
              <a:rPr lang="en-US" dirty="0"/>
              <a:t>AB 1774 CSAC: Extension of application deadlines</a:t>
            </a:r>
          </a:p>
          <a:p>
            <a:r>
              <a:rPr lang="en-US" dirty="0"/>
              <a:t>Section 2: Current State Legislation </a:t>
            </a:r>
          </a:p>
          <a:p>
            <a:pPr lvl="1"/>
            <a:r>
              <a:rPr lang="en-US" dirty="0"/>
              <a:t>Where are we now?</a:t>
            </a:r>
          </a:p>
          <a:p>
            <a:r>
              <a:rPr lang="en-US" dirty="0"/>
              <a:t>Thank you!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38237"/>
            <a:ext cx="8229600" cy="4343400"/>
          </a:xfrm>
        </p:spPr>
        <p:txBody>
          <a:bodyPr/>
          <a:lstStyle/>
          <a:p>
            <a:r>
              <a:rPr lang="en-US" dirty="0"/>
              <a:t>Starting point:</a:t>
            </a:r>
          </a:p>
          <a:p>
            <a:pPr lvl="1"/>
            <a:r>
              <a:rPr lang="en-US" dirty="0"/>
              <a:t>Create awareness</a:t>
            </a:r>
          </a:p>
          <a:p>
            <a:pPr lvl="1"/>
            <a:r>
              <a:rPr lang="en-US" dirty="0"/>
              <a:t>Provide Resources</a:t>
            </a:r>
          </a:p>
          <a:p>
            <a:pPr lvl="1"/>
            <a:r>
              <a:rPr lang="en-US" dirty="0"/>
              <a:t>You are not alone!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133600"/>
            <a:ext cx="4495800" cy="313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840207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1: State Bills in Law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92" y="1828800"/>
            <a:ext cx="8215108" cy="4138613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143917"/>
            <a:ext cx="8229600" cy="4343400"/>
          </a:xfrm>
        </p:spPr>
        <p:txBody>
          <a:bodyPr/>
          <a:lstStyle/>
          <a:p>
            <a:r>
              <a:rPr lang="en-US" dirty="0"/>
              <a:t>http://leginfo.legislature.ca.gov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01447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 2 Community College Promise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24309"/>
            <a:ext cx="8229600" cy="431323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When?</a:t>
            </a:r>
          </a:p>
          <a:p>
            <a:pPr lvl="1"/>
            <a:r>
              <a:rPr lang="en-US" sz="3200" dirty="0"/>
              <a:t>January 1, 2020</a:t>
            </a:r>
          </a:p>
          <a:p>
            <a:pPr lvl="1"/>
            <a:endParaRPr lang="en-US" sz="3200" dirty="0"/>
          </a:p>
          <a:p>
            <a:r>
              <a:rPr lang="en-US" sz="3200" dirty="0"/>
              <a:t>Who?</a:t>
            </a:r>
          </a:p>
          <a:p>
            <a:pPr lvl="1"/>
            <a:r>
              <a:rPr lang="en-US" sz="3200" dirty="0"/>
              <a:t>California Community Colleges</a:t>
            </a:r>
          </a:p>
          <a:p>
            <a:pPr marL="457200" lvl="1" indent="0">
              <a:buFont typeface="Arial" pitchFamily="34" charset="0"/>
              <a:buNone/>
            </a:pPr>
            <a:endParaRPr lang="en-US" sz="3200" dirty="0"/>
          </a:p>
          <a:p>
            <a:r>
              <a:rPr lang="en-US" sz="3200" dirty="0"/>
              <a:t>Where?</a:t>
            </a:r>
          </a:p>
          <a:p>
            <a:pPr lvl="1"/>
            <a:r>
              <a:rPr lang="en-US" sz="3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en-US" sz="3200" dirty="0">
                <a:solidFill>
                  <a:srgbClr val="0033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ttps://leginfo.legislature.ca.gov/faces/billTextClient.xhtml?bill_id=201920200AB2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</a:p>
          <a:p>
            <a:pPr lvl="1"/>
            <a:endParaRPr lang="en-US" sz="3200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844829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 2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Adjusts existing law:</a:t>
            </a:r>
          </a:p>
          <a:p>
            <a:pPr lvl="1"/>
            <a:r>
              <a:rPr lang="en-US" dirty="0"/>
              <a:t>Students with a previous degree or certificate are ineligible for the fee waiver. </a:t>
            </a:r>
          </a:p>
          <a:p>
            <a:pPr lvl="1"/>
            <a:r>
              <a:rPr lang="en-US" dirty="0"/>
              <a:t>For purposes of the fee waiver, the school can “deem” someone not enrolled in 12 or more semester units to be considered full time.</a:t>
            </a:r>
          </a:p>
          <a:p>
            <a:pPr lvl="2"/>
            <a:r>
              <a:rPr lang="en-US" dirty="0"/>
              <a:t>By a staff person in the disabled student services program at the institution who is qualified to make such a designation</a:t>
            </a:r>
          </a:p>
        </p:txBody>
      </p:sp>
    </p:spTree>
    <p:extLst>
      <p:ext uri="{BB962C8B-B14F-4D97-AF65-F5344CB8AC3E}">
        <p14:creationId xmlns:p14="http://schemas.microsoft.com/office/powerpoint/2010/main" val="2883953731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AB 540 California Dreamer Service Incentive Grant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5562"/>
            <a:ext cx="8229600" cy="4922837"/>
          </a:xfrm>
        </p:spPr>
        <p:txBody>
          <a:bodyPr>
            <a:normAutofit fontScale="55000" lnSpcReduction="20000"/>
          </a:bodyPr>
          <a:lstStyle/>
          <a:p>
            <a:r>
              <a:rPr lang="en-US" sz="4500" dirty="0"/>
              <a:t>When?</a:t>
            </a:r>
          </a:p>
          <a:p>
            <a:pPr lvl="1"/>
            <a:r>
              <a:rPr lang="en-US" sz="4500" dirty="0"/>
              <a:t>2019-2020 Academic Year</a:t>
            </a:r>
          </a:p>
          <a:p>
            <a:pPr lvl="1"/>
            <a:endParaRPr lang="en-US" sz="4500" dirty="0"/>
          </a:p>
          <a:p>
            <a:pPr marL="452437" indent="-457200"/>
            <a:r>
              <a:rPr lang="en-US" sz="4500" dirty="0"/>
              <a:t>Who?</a:t>
            </a:r>
          </a:p>
          <a:p>
            <a:pPr marL="914400" lvl="1" indent="-457200"/>
            <a:r>
              <a:rPr lang="en-US" sz="4500" dirty="0"/>
              <a:t>UC</a:t>
            </a:r>
          </a:p>
          <a:p>
            <a:pPr marL="914400" lvl="1" indent="-457200"/>
            <a:r>
              <a:rPr lang="en-US" sz="4500" dirty="0"/>
              <a:t>CSU</a:t>
            </a:r>
          </a:p>
          <a:p>
            <a:pPr marL="914400" lvl="1" indent="-457200"/>
            <a:r>
              <a:rPr lang="en-US" sz="4500" dirty="0"/>
              <a:t>California Community Colleges </a:t>
            </a:r>
          </a:p>
          <a:p>
            <a:pPr marL="914400" lvl="1" indent="-457200"/>
            <a:r>
              <a:rPr lang="en-US" sz="4500" dirty="0"/>
              <a:t>Independent institution of higher education</a:t>
            </a:r>
          </a:p>
          <a:p>
            <a:pPr marL="914400" lvl="1" indent="-457200"/>
            <a:endParaRPr lang="en-US" sz="4500" dirty="0"/>
          </a:p>
          <a:p>
            <a:r>
              <a:rPr lang="en-US" sz="4500" dirty="0"/>
              <a:t>Where?</a:t>
            </a:r>
          </a:p>
          <a:p>
            <a:pPr lvl="1"/>
            <a:r>
              <a:rPr lang="en-US" sz="4500" dirty="0">
                <a:solidFill>
                  <a:srgbClr val="0033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http://leginfo.legislature.ca.gov/faces/billTextClient.xhtml?bill_id=201920200AB540</a:t>
            </a:r>
            <a:endParaRPr lang="en-US" sz="4500" dirty="0">
              <a:solidFill>
                <a:srgbClr val="003399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17894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 540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Adjust existing law:</a:t>
            </a:r>
          </a:p>
          <a:p>
            <a:pPr lvl="1"/>
            <a:r>
              <a:rPr lang="en-US" dirty="0"/>
              <a:t>Change the name of the Cal Grant B Service Incentive Grant Program to the California Dreamer Service Incentive Grant Program. </a:t>
            </a:r>
          </a:p>
          <a:p>
            <a:pPr lvl="1"/>
            <a:r>
              <a:rPr lang="en-US" dirty="0"/>
              <a:t>Require participating program to have been “established for a minimum of 2 years before the first date on which a participating student begins performing service hours to qualify for the program” </a:t>
            </a:r>
          </a:p>
          <a:p>
            <a:pPr lvl="2"/>
            <a:r>
              <a:rPr lang="en-US" dirty="0"/>
              <a:t>California Student Aid Commission</a:t>
            </a:r>
          </a:p>
        </p:txBody>
      </p:sp>
    </p:spTree>
    <p:extLst>
      <p:ext uri="{BB962C8B-B14F-4D97-AF65-F5344CB8AC3E}">
        <p14:creationId xmlns:p14="http://schemas.microsoft.com/office/powerpoint/2010/main" val="3239830838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1117</Words>
  <Application>Microsoft Office PowerPoint</Application>
  <PresentationFormat>On-screen Show (4:3)</PresentationFormat>
  <Paragraphs>177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Office Theme</vt:lpstr>
      <vt:lpstr>PowerPoint Presentation</vt:lpstr>
      <vt:lpstr>Welcome! </vt:lpstr>
      <vt:lpstr>Agenda</vt:lpstr>
      <vt:lpstr>Goal</vt:lpstr>
      <vt:lpstr>Section 1: State Bills in Law</vt:lpstr>
      <vt:lpstr>AB 2 Community College Promise</vt:lpstr>
      <vt:lpstr>AB 2 Summary</vt:lpstr>
      <vt:lpstr> AB 540 California Dreamer Service Incentive Grant Program</vt:lpstr>
      <vt:lpstr>AB 540 Summary</vt:lpstr>
      <vt:lpstr>AB 1313 Prohibited debt collection practices</vt:lpstr>
      <vt:lpstr>AB 1313 Summary</vt:lpstr>
      <vt:lpstr>AB 1774 Student Aid Commission: Extension of application deadlines</vt:lpstr>
      <vt:lpstr>AB 1774 Summary</vt:lpstr>
      <vt:lpstr>Section 2: Current State Legislation</vt:lpstr>
      <vt:lpstr>State Legislation: Pending bills</vt:lpstr>
      <vt:lpstr>Important Dates</vt:lpstr>
      <vt:lpstr>Important Dates- continued</vt:lpstr>
      <vt:lpstr>Governor’s Executive Order: Regulatory Relief</vt:lpstr>
      <vt:lpstr>Other useful State resources- California Student Aid Commission</vt:lpstr>
      <vt:lpstr>Other useful State resources- California Student Aid Commission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Schlichting</dc:creator>
  <cp:lastModifiedBy>Garrison, Bronwyn</cp:lastModifiedBy>
  <cp:revision>134</cp:revision>
  <dcterms:created xsi:type="dcterms:W3CDTF">2012-10-09T13:24:56Z</dcterms:created>
  <dcterms:modified xsi:type="dcterms:W3CDTF">2020-06-12T20:55:32Z</dcterms:modified>
</cp:coreProperties>
</file>